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0" r:id="rId5"/>
    <p:sldId id="439" r:id="rId6"/>
    <p:sldId id="485" r:id="rId7"/>
    <p:sldId id="395" r:id="rId8"/>
    <p:sldId id="383" r:id="rId9"/>
    <p:sldId id="431" r:id="rId10"/>
    <p:sldId id="477" r:id="rId11"/>
    <p:sldId id="372" r:id="rId12"/>
    <p:sldId id="434" r:id="rId13"/>
    <p:sldId id="473" r:id="rId14"/>
    <p:sldId id="487" r:id="rId15"/>
    <p:sldId id="472" r:id="rId16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5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TINARDI Alexander O * Alex" initials="BAO*A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FFF66"/>
    <a:srgbClr val="D9D9D9"/>
    <a:srgbClr val="21FF85"/>
    <a:srgbClr val="BD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1047" autoAdjust="0"/>
  </p:normalViewPr>
  <p:slideViewPr>
    <p:cSldViewPr snapToGrid="0">
      <p:cViewPr varScale="1">
        <p:scale>
          <a:sx n="90" d="100"/>
          <a:sy n="90" d="100"/>
        </p:scale>
        <p:origin x="-168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834" y="-96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3038475" cy="461484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1484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F331523F-58C1-4F5B-BB3F-12BC44B09157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760316"/>
            <a:ext cx="3038475" cy="461484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760316"/>
            <a:ext cx="3038475" cy="461484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82EDEF11-45FC-4220-8489-72BA6B16FC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1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1169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1169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fld id="{A50BBFC3-9914-4BE0-89E4-9AB2598CFC23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3738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5"/>
            <a:ext cx="5608320" cy="4150519"/>
          </a:xfrm>
          <a:prstGeom prst="rect">
            <a:avLst/>
          </a:prstGeom>
        </p:spPr>
        <p:txBody>
          <a:bodyPr vert="horz" lIns="93158" tIns="46580" rIns="93158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8"/>
            <a:ext cx="3037840" cy="461169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8"/>
            <a:ext cx="3037840" cy="461169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2437E06C-AEAA-4320-98B7-EA6335524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3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3738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60A5-8209-406D-9FF4-30FB2A2FF49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1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3738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7E06C-AEAA-4320-98B7-EA6335524B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0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3738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8C0E3-93A8-4729-9254-C9F73580E2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1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3738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7E06C-AEAA-4320-98B7-EA6335524B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67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3738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little</a:t>
            </a:r>
            <a:r>
              <a:rPr lang="en-US" baseline="0" dirty="0" smtClean="0"/>
              <a:t> of the vision is within ODOT authority, partners, synergies.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7E06C-AEAA-4320-98B7-EA6335524B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2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3738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7E06C-AEAA-4320-98B7-EA6335524B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34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3738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7E06C-AEAA-4320-98B7-EA6335524BF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6AD-5E5E-4703-84AB-1C6F7F8FA02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FC7-5E9C-4DA1-B6FF-FE76EF206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4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6AD-5E5E-4703-84AB-1C6F7F8FA02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FC7-5E9C-4DA1-B6FF-FE76EF206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8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6AD-5E5E-4703-84AB-1C6F7F8FA02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FC7-5E9C-4DA1-B6FF-FE76EF206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34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6AD-5E5E-4703-84AB-1C6F7F8FA02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FC7-5E9C-4DA1-B6FF-FE76EF206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3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52600"/>
            <a:ext cx="12192000" cy="3581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1600" y="2130426"/>
            <a:ext cx="6502400" cy="1470025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1600" y="3581400"/>
            <a:ext cx="6502400" cy="1676400"/>
          </a:xfrm>
        </p:spPr>
        <p:txBody>
          <a:bodyPr/>
          <a:lstStyle>
            <a:lvl1pPr marL="0" indent="0" algn="l">
              <a:spcBef>
                <a:spcPct val="20000"/>
              </a:spcBef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752600"/>
            <a:ext cx="4978400" cy="35814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0" y="5410200"/>
            <a:ext cx="12192000" cy="1447800"/>
          </a:xfrm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buNone/>
              <a:defRPr sz="2400"/>
            </a:lvl1pPr>
            <a:lvl2pPr>
              <a:defRPr baseline="0"/>
            </a:lvl2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US" sz="1400" b="0" dirty="0" smtClean="0">
              <a:solidFill>
                <a:schemeClr val="tx1"/>
              </a:solidFill>
              <a:effectLst/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9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63562"/>
          </a:xfrm>
        </p:spPr>
        <p:txBody>
          <a:bodyPr>
            <a:normAutofit/>
          </a:bodyPr>
          <a:lstStyle>
            <a:lvl1pPr algn="l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762000"/>
            <a:ext cx="10972800" cy="45720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D792-C0AE-4E50-A4F2-E451F87C2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0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6AD-5E5E-4703-84AB-1C6F7F8FA02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FC7-5E9C-4DA1-B6FF-FE76EF206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2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706" y="0"/>
            <a:ext cx="12230705" cy="12192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6AD-5E5E-4703-84AB-1C6F7F8FA02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FC7-5E9C-4DA1-B6FF-FE76EF206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2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6AD-5E5E-4703-84AB-1C6F7F8FA02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FC7-5E9C-4DA1-B6FF-FE76EF206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6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6AD-5E5E-4703-84AB-1C6F7F8FA02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FC7-5E9C-4DA1-B6FF-FE76EF206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3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6AD-5E5E-4703-84AB-1C6F7F8FA02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FC7-5E9C-4DA1-B6FF-FE76EF206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4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6AD-5E5E-4703-84AB-1C6F7F8FA02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FC7-5E9C-4DA1-B6FF-FE76EF206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4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6AD-5E5E-4703-84AB-1C6F7F8FA02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FC7-5E9C-4DA1-B6FF-FE76EF206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0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6AD-5E5E-4703-84AB-1C6F7F8FA02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8FC7-5E9C-4DA1-B6FF-FE76EF206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3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006AD-5E5E-4703-84AB-1C6F7F8FA02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8FC7-5E9C-4DA1-B6FF-FE76EF206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2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mailto:Tara.j.weidner@odot.state.or.us" TargetMode="External"/><Relationship Id="rId4" Type="http://schemas.openxmlformats.org/officeDocument/2006/relationships/hyperlink" Target="https://www.oregon.gov/ODOT/Planning/Documents/STS-2018-Monitoring-Report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m/url?sa=i&amp;rct=j&amp;q=&amp;esrc=s&amp;source=images&amp;cd=&amp;cad=rja&amp;uact=8&amp;ved=2ahUKEwi_i9Sui9ncAhUnIDQIHYGJApcQjRx6BAgBEAU&amp;url=https://analystprep.com/blog/cfa-exam-preparation-survey/&amp;psig=AOvVaw1LgEwvLi6InOC26keNYQg3&amp;ust=1533667638732309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google.com/url?sa=i&amp;rct=j&amp;q=&amp;esrc=s&amp;source=images&amp;cd=&amp;cad=rja&amp;uact=8&amp;ved=0ahUKEwjJvfqYvO7ZAhUTHGMKHZJLCs8QjRwIBg&amp;url=https://gregorbj.github.io/VisionEval/&amp;psig=AOvVaw1JSFFiG7C1929eOUU_Ueb_&amp;ust=152120817375616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58" t="1708" r="15911" b="2889"/>
          <a:stretch/>
        </p:blipFill>
        <p:spPr>
          <a:xfrm>
            <a:off x="1809751" y="1985328"/>
            <a:ext cx="8553450" cy="31200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9751" y="1985328"/>
            <a:ext cx="8553451" cy="31200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60000"/>
                </a:schemeClr>
              </a:gs>
              <a:gs pos="50000">
                <a:schemeClr val="bg1">
                  <a:lumMod val="85000"/>
                  <a:alpha val="50000"/>
                </a:schemeClr>
              </a:gs>
              <a:gs pos="100000">
                <a:schemeClr val="bg1">
                  <a:alpha val="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1524000" y="5366658"/>
            <a:ext cx="9144000" cy="1447800"/>
          </a:xfrm>
        </p:spPr>
        <p:txBody>
          <a:bodyPr>
            <a:noAutofit/>
          </a:bodyPr>
          <a:lstStyle/>
          <a:p>
            <a:pPr marL="112713" indent="0" algn="l">
              <a:spcBef>
                <a:spcPts val="1200"/>
              </a:spcBef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Tara Weidner, P.E</a:t>
            </a:r>
            <a:r>
              <a:rPr lang="en-US" b="1" dirty="0">
                <a:solidFill>
                  <a:schemeClr val="accent1"/>
                </a:solidFill>
              </a:rPr>
              <a:t>., Oregon </a:t>
            </a:r>
            <a:r>
              <a:rPr lang="en-US" b="1" dirty="0" smtClean="0">
                <a:solidFill>
                  <a:schemeClr val="accent1"/>
                </a:solidFill>
              </a:rPr>
              <a:t>DOT</a:t>
            </a:r>
          </a:p>
          <a:p>
            <a:pPr marL="112713" indent="0" algn="l"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Transportation </a:t>
            </a:r>
            <a:r>
              <a:rPr lang="en-US" b="1" dirty="0">
                <a:solidFill>
                  <a:schemeClr val="accent1"/>
                </a:solidFill>
              </a:rPr>
              <a:t>Planning </a:t>
            </a:r>
            <a:r>
              <a:rPr lang="en-US" b="1" dirty="0" smtClean="0">
                <a:solidFill>
                  <a:schemeClr val="accent1"/>
                </a:solidFill>
              </a:rPr>
              <a:t>Analysis Unit</a:t>
            </a:r>
          </a:p>
          <a:p>
            <a:pPr marL="112713" indent="0" algn="l">
              <a:spcBef>
                <a:spcPts val="600"/>
              </a:spcBef>
              <a:defRPr/>
            </a:pPr>
            <a:r>
              <a:rPr lang="en-US" sz="2000" dirty="0"/>
              <a:t>TRB Planning Applications Conference , Portland, OR, June 3, 2109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828801"/>
            <a:ext cx="5029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Statewide Transportation          Strategy</a:t>
            </a:r>
            <a:endParaRPr lang="en-US" sz="3100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09750" y="4495800"/>
            <a:ext cx="855345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0" dirty="0">
                <a:solidFill>
                  <a:schemeClr val="tx1"/>
                </a:solidFill>
              </a:rPr>
              <a:t>2018 Monitoring Report</a:t>
            </a:r>
          </a:p>
        </p:txBody>
      </p:sp>
    </p:spTree>
    <p:extLst>
      <p:ext uri="{BB962C8B-B14F-4D97-AF65-F5344CB8AC3E}">
        <p14:creationId xmlns:p14="http://schemas.microsoft.com/office/powerpoint/2010/main" val="36845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38706" y="0"/>
            <a:ext cx="12230705" cy="8611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09776" y="1676401"/>
            <a:ext cx="313072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b="1" dirty="0"/>
              <a:t>Powerful </a:t>
            </a:r>
          </a:p>
          <a:p>
            <a:pPr lvl="1"/>
            <a:r>
              <a:rPr lang="en-US" i="1" dirty="0" smtClean="0"/>
              <a:t>Support </a:t>
            </a:r>
            <a:r>
              <a:rPr lang="en-US" i="1" dirty="0"/>
              <a:t>other actions</a:t>
            </a:r>
          </a:p>
          <a:p>
            <a:pPr lvl="1"/>
            <a:r>
              <a:rPr lang="en-US" i="1" dirty="0"/>
              <a:t>f</a:t>
            </a:r>
            <a:r>
              <a:rPr lang="en-US" i="1" dirty="0" smtClean="0"/>
              <a:t>unding </a:t>
            </a:r>
            <a:r>
              <a:rPr lang="en-US" i="1" dirty="0"/>
              <a:t>for quality </a:t>
            </a:r>
            <a:r>
              <a:rPr lang="en-US" i="1" dirty="0" smtClean="0"/>
              <a:t>options</a:t>
            </a:r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</a:t>
            </a:r>
            <a:r>
              <a:rPr lang="en-US" b="1" dirty="0" smtClean="0"/>
              <a:t>Urban focus</a:t>
            </a:r>
            <a:endParaRPr lang="en-US" b="1" dirty="0"/>
          </a:p>
          <a:p>
            <a:r>
              <a:rPr lang="en-US" dirty="0"/>
              <a:t>         </a:t>
            </a:r>
            <a:r>
              <a:rPr lang="en-US" i="1" dirty="0" smtClean="0"/>
              <a:t>impact </a:t>
            </a:r>
            <a:r>
              <a:rPr lang="en-US" i="1" dirty="0"/>
              <a:t>less </a:t>
            </a:r>
            <a:r>
              <a:rPr lang="en-US" i="1" dirty="0" smtClean="0"/>
              <a:t>trips</a:t>
            </a:r>
            <a:endParaRPr lang="en-US" i="1" dirty="0"/>
          </a:p>
          <a:p>
            <a:r>
              <a:rPr lang="en-US" i="1" dirty="0"/>
              <a:t>         </a:t>
            </a:r>
            <a:r>
              <a:rPr lang="en-US" i="1" dirty="0" smtClean="0"/>
              <a:t>often </a:t>
            </a:r>
            <a:r>
              <a:rPr lang="en-US" i="1" dirty="0"/>
              <a:t>only </a:t>
            </a:r>
            <a:r>
              <a:rPr lang="en-US" i="1" dirty="0" smtClean="0"/>
              <a:t>enabling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Direct impact</a:t>
            </a:r>
            <a:endParaRPr lang="en-US" b="1" dirty="0"/>
          </a:p>
          <a:p>
            <a:r>
              <a:rPr lang="en-US" i="1" dirty="0" smtClean="0"/>
              <a:t>impacts </a:t>
            </a:r>
            <a:r>
              <a:rPr lang="en-US" i="1" dirty="0"/>
              <a:t>every mile of </a:t>
            </a:r>
            <a:r>
              <a:rPr lang="en-US" i="1" dirty="0" smtClean="0"/>
              <a:t>emissions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107521" y="1718132"/>
            <a:ext cx="3672159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Road Cost Recovery (Gas Taxes, VMT fee)</a:t>
            </a:r>
          </a:p>
          <a:p>
            <a:r>
              <a:rPr lang="en-US" sz="1600" b="1" dirty="0">
                <a:solidFill>
                  <a:schemeClr val="accent6"/>
                </a:solidFill>
              </a:rPr>
              <a:t>Social Cost Recovery (Carbon pricing)</a:t>
            </a:r>
          </a:p>
          <a:p>
            <a:r>
              <a:rPr lang="en-US" sz="1600" b="1" dirty="0">
                <a:solidFill>
                  <a:schemeClr val="accent6"/>
                </a:solidFill>
              </a:rPr>
              <a:t>Congestion Pricing</a:t>
            </a:r>
          </a:p>
          <a:p>
            <a:r>
              <a:rPr lang="en-US" sz="1600" b="1" dirty="0">
                <a:solidFill>
                  <a:schemeClr val="accent6"/>
                </a:solidFill>
              </a:rPr>
              <a:t>Pay-as-you-drive insurance</a:t>
            </a:r>
          </a:p>
          <a:p>
            <a:pPr>
              <a:spcBef>
                <a:spcPts val="800"/>
              </a:spcBef>
            </a:pPr>
            <a:r>
              <a:rPr lang="en-US" sz="1600" b="1" dirty="0">
                <a:solidFill>
                  <a:schemeClr val="accent3"/>
                </a:solidFill>
              </a:rPr>
              <a:t>Transit service</a:t>
            </a:r>
          </a:p>
          <a:p>
            <a:r>
              <a:rPr lang="en-US" sz="1600" b="1" dirty="0">
                <a:solidFill>
                  <a:schemeClr val="accent3"/>
                </a:solidFill>
              </a:rPr>
              <a:t>Biking Walking, personal electrics</a:t>
            </a:r>
          </a:p>
          <a:p>
            <a:r>
              <a:rPr lang="en-US" sz="1600" b="1" dirty="0">
                <a:solidFill>
                  <a:schemeClr val="accent3"/>
                </a:solidFill>
              </a:rPr>
              <a:t>Car Sharing</a:t>
            </a:r>
          </a:p>
          <a:p>
            <a:pPr>
              <a:spcBef>
                <a:spcPts val="800"/>
              </a:spcBef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Intelligent Transportation Systems</a:t>
            </a:r>
          </a:p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Demand Management programs</a:t>
            </a:r>
          </a:p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Driving Efficiency education</a:t>
            </a:r>
          </a:p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Parking coverage and fees</a:t>
            </a:r>
          </a:p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Road Growth</a:t>
            </a:r>
          </a:p>
          <a:p>
            <a:pPr>
              <a:spcBef>
                <a:spcPts val="800"/>
              </a:spcBef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Fuels</a:t>
            </a:r>
          </a:p>
          <a:p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Commercial Fleets</a:t>
            </a:r>
          </a:p>
          <a:p>
            <a:pPr>
              <a:spcBef>
                <a:spcPts val="8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Vehicle Mix</a:t>
            </a:r>
          </a:p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Vehicle Fuel Economy (MPG)</a:t>
            </a:r>
          </a:p>
          <a:p>
            <a:pPr>
              <a:spcBef>
                <a:spcPts val="800"/>
              </a:spcBef>
            </a:pPr>
            <a:r>
              <a:rPr lang="en-US" sz="1600" b="1" dirty="0">
                <a:solidFill>
                  <a:srgbClr val="7030A0"/>
                </a:solidFill>
              </a:rPr>
              <a:t>UGB Growth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Population in Mixed Use areas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086600" y="5001676"/>
            <a:ext cx="304800" cy="11807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706" y="0"/>
            <a:ext cx="12230705" cy="87155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Gap to reach STS Vision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76400" y="12192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Relative Impact of </a:t>
            </a:r>
            <a:r>
              <a:rPr lang="en-US" sz="2400" u="sng" dirty="0"/>
              <a:t>remaining</a:t>
            </a:r>
            <a:r>
              <a:rPr lang="en-US" sz="2400" dirty="0"/>
              <a:t> STS Strategies on Emissions (LDV) Reduction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" t="7273" r="73493"/>
          <a:stretch/>
        </p:blipFill>
        <p:spPr bwMode="auto">
          <a:xfrm>
            <a:off x="1600200" y="1676400"/>
            <a:ext cx="2209800" cy="475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95950"/>
            <a:ext cx="68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6094" y="1981200"/>
            <a:ext cx="156010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Pricing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Transportation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Options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System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Operations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Fuels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Vehicles</a:t>
            </a:r>
          </a:p>
        </p:txBody>
      </p:sp>
      <p:sp>
        <p:nvSpPr>
          <p:cNvPr id="9" name="Right Brace 8"/>
          <p:cNvSpPr/>
          <p:nvPr/>
        </p:nvSpPr>
        <p:spPr>
          <a:xfrm>
            <a:off x="7528251" y="2737354"/>
            <a:ext cx="304800" cy="20899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07520" y="1779319"/>
            <a:ext cx="0" cy="91440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07520" y="3792279"/>
            <a:ext cx="0" cy="103504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07520" y="2877879"/>
            <a:ext cx="0" cy="65404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07520" y="5043239"/>
            <a:ext cx="0" cy="393680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07520" y="5666509"/>
            <a:ext cx="0" cy="38001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07520" y="6213931"/>
            <a:ext cx="0" cy="45720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81401" y="6197392"/>
            <a:ext cx="564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On </a:t>
            </a:r>
          </a:p>
          <a:p>
            <a:pPr algn="r"/>
            <a:r>
              <a:rPr lang="en-US" sz="1400" dirty="0"/>
              <a:t>Track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7551012" y="1676399"/>
            <a:ext cx="304800" cy="9559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7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8706" y="0"/>
            <a:ext cx="12230705" cy="8611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706" y="0"/>
            <a:ext cx="12230705" cy="84901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Potential STS-Monitoring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410" y="1715329"/>
            <a:ext cx="8090662" cy="514267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%Hybrids/EVs, MPG, %</a:t>
            </a:r>
            <a:r>
              <a:rPr lang="en-US" dirty="0" err="1" smtClean="0">
                <a:solidFill>
                  <a:schemeClr val="accent6"/>
                </a:solidFill>
              </a:rPr>
              <a:t>LtTrk</a:t>
            </a:r>
            <a:r>
              <a:rPr lang="en-US" dirty="0" smtClean="0">
                <a:solidFill>
                  <a:schemeClr val="accent6"/>
                </a:solidFill>
              </a:rPr>
              <a:t>, age (</a:t>
            </a:r>
            <a:r>
              <a:rPr lang="en-US" b="1" dirty="0" smtClean="0">
                <a:solidFill>
                  <a:schemeClr val="accent6"/>
                </a:solidFill>
              </a:rPr>
              <a:t>DMV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smtClean="0">
                <a:solidFill>
                  <a:srgbClr val="B2B2B2"/>
                </a:solidFill>
              </a:rPr>
              <a:t>Motor Carrier-trucks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Energy Carbon Intensity (Clean fuels program, Electric Utilities)</a:t>
            </a:r>
          </a:p>
          <a:p>
            <a:endParaRPr lang="en-US" dirty="0" smtClean="0">
              <a:solidFill>
                <a:srgbClr val="B2B2B2"/>
              </a:solidFill>
            </a:endParaRPr>
          </a:p>
          <a:p>
            <a:r>
              <a:rPr lang="en-US" dirty="0" smtClean="0">
                <a:solidFill>
                  <a:srgbClr val="B2B2B2"/>
                </a:solidFill>
              </a:rPr>
              <a:t>ITS deployment (MPO), EV charging -home, work, public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Road Lane Miles (</a:t>
            </a:r>
            <a:r>
              <a:rPr lang="en-US" b="1" dirty="0" smtClean="0">
                <a:solidFill>
                  <a:schemeClr val="accent4"/>
                </a:solidFill>
              </a:rPr>
              <a:t>HPMS</a:t>
            </a:r>
            <a:r>
              <a:rPr lang="en-US" dirty="0" smtClean="0">
                <a:solidFill>
                  <a:schemeClr val="accent4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Gas tax/registration, tolls, carbon fee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OreGo,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PAYD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participants (ODOT,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 insurance agency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Parking Fee areas, workers, rates 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travel model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Cashout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300" dirty="0">
                <a:solidFill>
                  <a:schemeClr val="bg1">
                    <a:lumMod val="65000"/>
                  </a:schemeClr>
                </a:solidFill>
              </a:rPr>
              <a:t>(MPO)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Transit Service 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NTD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Transit Vehicle/Fuel Database</a:t>
            </a:r>
          </a:p>
          <a:p>
            <a:r>
              <a:rPr lang="en-US" dirty="0" smtClean="0">
                <a:solidFill>
                  <a:srgbClr val="B2B2B2"/>
                </a:solidFill>
              </a:rPr>
              <a:t>Bike facilities/connectivity (Level of Traffic Stress network)</a:t>
            </a:r>
          </a:p>
          <a:p>
            <a:r>
              <a:rPr lang="en-US" dirty="0" smtClean="0">
                <a:solidFill>
                  <a:srgbClr val="B2B2B2"/>
                </a:solidFill>
              </a:rPr>
              <a:t>Car Service</a:t>
            </a:r>
            <a:r>
              <a:rPr lang="en-US" dirty="0">
                <a:solidFill>
                  <a:srgbClr val="B2B2B2"/>
                </a:solidFill>
              </a:rPr>
              <a:t> </a:t>
            </a:r>
            <a:r>
              <a:rPr lang="en-US" dirty="0" smtClean="0">
                <a:solidFill>
                  <a:srgbClr val="B2B2B2"/>
                </a:solidFill>
              </a:rPr>
              <a:t>availability (MPO)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accent2"/>
                </a:solidFill>
              </a:rPr>
              <a:t>TDM participation (funding levels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ride share app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MPO %pop in Mixed Use Areas (</a:t>
            </a:r>
            <a:r>
              <a:rPr lang="en-US" b="1" dirty="0" smtClean="0">
                <a:solidFill>
                  <a:schemeClr val="accent2"/>
                </a:solidFill>
              </a:rPr>
              <a:t>travel model </a:t>
            </a:r>
            <a:r>
              <a:rPr lang="en-US" dirty="0" smtClean="0">
                <a:solidFill>
                  <a:schemeClr val="accent2"/>
                </a:solidFill>
              </a:rPr>
              <a:t>TAZ data)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UGB acre growth (DLCD)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Other:  Pop growth (</a:t>
            </a:r>
            <a:r>
              <a:rPr lang="en-US" b="1" dirty="0" smtClean="0"/>
              <a:t>PRC</a:t>
            </a:r>
            <a:r>
              <a:rPr lang="en-US" dirty="0" smtClean="0"/>
              <a:t>), Income growth, Household size, (</a:t>
            </a:r>
            <a:r>
              <a:rPr lang="en-US" b="1" dirty="0" smtClean="0"/>
              <a:t>census</a:t>
            </a:r>
            <a:r>
              <a:rPr lang="en-US" dirty="0" smtClean="0"/>
              <a:t>) Fuel price (</a:t>
            </a:r>
            <a:r>
              <a:rPr lang="en-US" b="1" dirty="0" smtClean="0"/>
              <a:t>AEO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97281" y="1253664"/>
            <a:ext cx="2646628" cy="4906963"/>
            <a:chOff x="171652" y="1219200"/>
            <a:chExt cx="2432692" cy="5337059"/>
          </a:xfrm>
        </p:grpSpPr>
        <p:sp>
          <p:nvSpPr>
            <p:cNvPr id="5" name="Rectangle 4"/>
            <p:cNvSpPr/>
            <p:nvPr/>
          </p:nvSpPr>
          <p:spPr>
            <a:xfrm>
              <a:off x="171652" y="1295400"/>
              <a:ext cx="2362200" cy="5260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250385" y="5731296"/>
              <a:ext cx="1219201" cy="702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latin typeface="Verdana" pitchFamily="34" charset="0"/>
                </a:rPr>
                <a:t>Land Use</a:t>
              </a:r>
            </a:p>
          </p:txBody>
        </p:sp>
        <p:sp>
          <p:nvSpPr>
            <p:cNvPr id="7" name="Rectangle 29"/>
            <p:cNvSpPr>
              <a:spLocks noChangeArrowheads="1"/>
            </p:cNvSpPr>
            <p:nvPr/>
          </p:nvSpPr>
          <p:spPr bwMode="auto">
            <a:xfrm>
              <a:off x="250386" y="1758815"/>
              <a:ext cx="1905000" cy="702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latin typeface="Verdana" pitchFamily="34" charset="0"/>
                </a:rPr>
                <a:t>Vehicle and Fuels</a:t>
              </a:r>
            </a:p>
          </p:txBody>
        </p:sp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250385" y="2655753"/>
              <a:ext cx="1752601" cy="1004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latin typeface="Verdana" pitchFamily="34" charset="0"/>
                </a:rPr>
                <a:t>Systems and Operations</a:t>
              </a:r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269019" y="3756451"/>
              <a:ext cx="2188633" cy="401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latin typeface="Verdana" pitchFamily="34" charset="0"/>
                </a:rPr>
                <a:t>Pricing</a:t>
              </a:r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250386" y="4664496"/>
              <a:ext cx="1989666" cy="702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latin typeface="Verdana" pitchFamily="34" charset="0"/>
                </a:rPr>
                <a:t>Transportation Options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2" t="69766" r="73296" b="17696"/>
            <a:stretch/>
          </p:blipFill>
          <p:spPr bwMode="auto">
            <a:xfrm>
              <a:off x="1771852" y="1758815"/>
              <a:ext cx="617624" cy="448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4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588" b="63333" l="10155" r="25828">
                          <a14:foregroundMark x1="14128" y1="52353" x2="14128" y2="52353"/>
                          <a14:foregroundMark x1="13466" y1="53922" x2="13466" y2="53922"/>
                          <a14:foregroundMark x1="13907" y1="57255" x2="13907" y2="57255"/>
                          <a14:foregroundMark x1="13024" y1="60588" x2="13024" y2="60588"/>
                          <a14:foregroundMark x1="14128" y1="59608" x2="14128" y2="59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9" t="50658" r="73536" b="35569"/>
            <a:stretch/>
          </p:blipFill>
          <p:spPr bwMode="auto">
            <a:xfrm>
              <a:off x="1875759" y="2670059"/>
              <a:ext cx="728585" cy="63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5" t="5873" r="75589" b="87546"/>
            <a:stretch/>
          </p:blipFill>
          <p:spPr bwMode="auto">
            <a:xfrm>
              <a:off x="1562100" y="5008902"/>
              <a:ext cx="808512" cy="51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405" b="73620" l="11806" r="87500">
                          <a14:foregroundMark x1="24306" y1="39877" x2="24306" y2="39877"/>
                          <a14:foregroundMark x1="37500" y1="46626" x2="37500" y2="46626"/>
                          <a14:foregroundMark x1="61111" y1="39877" x2="61111" y2="39877"/>
                          <a14:foregroundMark x1="63889" y1="48466" x2="63889" y2="48466"/>
                          <a14:backgroundMark x1="40972" y1="33129" x2="40972" y2="33129"/>
                          <a14:backgroundMark x1="54167" y1="48466" x2="54167" y2="48466"/>
                          <a14:backgroundMark x1="61806" y1="50307" x2="61806" y2="50307"/>
                          <a14:backgroundMark x1="65972" y1="57669" x2="65972" y2="57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9" t="20210" r="13566" b="25488"/>
            <a:stretch/>
          </p:blipFill>
          <p:spPr bwMode="auto">
            <a:xfrm>
              <a:off x="1554637" y="5807599"/>
              <a:ext cx="550355" cy="44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8" t="19933" r="81147" b="69707"/>
            <a:stretch/>
          </p:blipFill>
          <p:spPr bwMode="auto">
            <a:xfrm>
              <a:off x="1673405" y="3807097"/>
              <a:ext cx="659162" cy="56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Placeholder 2"/>
            <p:cNvSpPr txBox="1">
              <a:spLocks/>
            </p:cNvSpPr>
            <p:nvPr/>
          </p:nvSpPr>
          <p:spPr>
            <a:xfrm>
              <a:off x="171652" y="1219200"/>
              <a:ext cx="2362200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u="sng" dirty="0"/>
                <a:t>Strategies</a:t>
              </a:r>
              <a:endParaRPr lang="en-US" altLang="en-US" sz="3200" u="sng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56337" y="1253664"/>
            <a:ext cx="6670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Potential Measure (data source)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	Grey= future source</a:t>
            </a:r>
          </a:p>
        </p:txBody>
      </p:sp>
    </p:spTree>
    <p:extLst>
      <p:ext uri="{BB962C8B-B14F-4D97-AF65-F5344CB8AC3E}">
        <p14:creationId xmlns:p14="http://schemas.microsoft.com/office/powerpoint/2010/main" val="6606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38706" y="0"/>
            <a:ext cx="12230705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77050" y="-18288"/>
            <a:ext cx="5134662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4971" y="0"/>
            <a:ext cx="8939765" cy="12192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l"/>
            <a:r>
              <a:rPr lang="en-US" dirty="0" smtClean="0"/>
              <a:t>  Questions?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t="5080" r="9657" b="4762"/>
          <a:stretch/>
        </p:blipFill>
        <p:spPr bwMode="auto">
          <a:xfrm>
            <a:off x="6289391" y="0"/>
            <a:ext cx="4880947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277050" y="13274"/>
            <a:ext cx="1" cy="685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1" y="6488668"/>
            <a:ext cx="835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https://www.oregon.gov/ODOT/Planning/Documents/STS-2018-Monitoring-Report.pdf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57227" y="3121907"/>
            <a:ext cx="3233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Tara Weidner, Oregon DOT</a:t>
            </a:r>
          </a:p>
          <a:p>
            <a:pPr algn="ctr"/>
            <a:r>
              <a:rPr lang="en-US" dirty="0" smtClean="0">
                <a:hlinkClick r:id="rId5"/>
              </a:rPr>
              <a:t>Tara.j.weidner@odot.state.or.us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42867" y="3932592"/>
            <a:ext cx="4390335" cy="1840597"/>
            <a:chOff x="1446584" y="3996323"/>
            <a:chExt cx="4390335" cy="1840597"/>
          </a:xfrm>
        </p:grpSpPr>
        <p:sp>
          <p:nvSpPr>
            <p:cNvPr id="10" name="Rectangle 9"/>
            <p:cNvSpPr/>
            <p:nvPr/>
          </p:nvSpPr>
          <p:spPr>
            <a:xfrm>
              <a:off x="1446584" y="3996323"/>
              <a:ext cx="4390335" cy="18405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Q:\VisionEval\license-logo\VISIONEVAL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807" y="4237878"/>
              <a:ext cx="1129409" cy="12946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904792" y="3996325"/>
              <a:ext cx="2734007" cy="183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Pooled Fund</a:t>
              </a:r>
            </a:p>
            <a:p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                FHWA-Volpe</a:t>
              </a:r>
              <a:endParaRPr lang="en-US" sz="1000" b="1" dirty="0">
                <a:solidFill>
                  <a:srgbClr val="003399"/>
                </a:solidFill>
                <a:latin typeface="+mj-lt"/>
                <a:sym typeface="Wingdings 2"/>
              </a:endParaRPr>
            </a:p>
            <a:p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      </a:t>
              </a:r>
              <a:r>
                <a:rPr lang="en-US" sz="1600" b="1" u="sng" dirty="0">
                  <a:solidFill>
                    <a:srgbClr val="003399"/>
                  </a:solidFill>
                  <a:latin typeface="+mj-lt"/>
                  <a:sym typeface="Wingdings 2"/>
                </a:rPr>
                <a:t>DOTs</a:t>
              </a:r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             </a:t>
              </a:r>
              <a:r>
                <a:rPr lang="en-US" sz="1600" b="1" u="sng" dirty="0">
                  <a:solidFill>
                    <a:srgbClr val="003399"/>
                  </a:solidFill>
                  <a:latin typeface="+mj-lt"/>
                  <a:sym typeface="Wingdings 2"/>
                </a:rPr>
                <a:t>MPOs</a:t>
              </a:r>
            </a:p>
            <a:p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 OR     </a:t>
              </a:r>
              <a:r>
                <a:rPr lang="en-US" sz="1600" b="1" dirty="0">
                  <a:solidFill>
                    <a:srgbClr val="003399"/>
                  </a:solidFill>
                  <a:sym typeface="Wingdings 2"/>
                </a:rPr>
                <a:t> Ohio   </a:t>
              </a:r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 Las Vegas</a:t>
              </a:r>
            </a:p>
            <a:p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 MD    </a:t>
              </a:r>
              <a:r>
                <a:rPr lang="en-US" sz="1600" b="1" dirty="0">
                  <a:solidFill>
                    <a:srgbClr val="003399"/>
                  </a:solidFill>
                  <a:sym typeface="Wingdings 2"/>
                </a:rPr>
                <a:t> NC      </a:t>
              </a:r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 Atlanta </a:t>
              </a:r>
            </a:p>
            <a:p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 WA    </a:t>
              </a:r>
              <a:r>
                <a:rPr lang="en-US" sz="1600" b="1" dirty="0">
                  <a:solidFill>
                    <a:srgbClr val="003399"/>
                  </a:solidFill>
                  <a:sym typeface="Wingdings 2"/>
                </a:rPr>
                <a:t> CA      </a:t>
              </a:r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 Houston</a:t>
              </a:r>
            </a:p>
            <a:p>
              <a:pPr marL="0" lvl="1"/>
              <a:r>
                <a:rPr lang="en-US" sz="1700" b="1" dirty="0">
                  <a:solidFill>
                    <a:schemeClr val="accent3"/>
                  </a:solidFill>
                  <a:latin typeface="Century Gothic" panose="020B0502020202020204"/>
                </a:rPr>
                <a:t>        Visioneval.org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85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-38706" y="0"/>
            <a:ext cx="12230705" cy="8611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66" y="1905960"/>
            <a:ext cx="3364192" cy="436420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82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Statewide Transportation Strategy (STS)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r="1289"/>
          <a:stretch>
            <a:fillRect/>
          </a:stretch>
        </p:blipFill>
        <p:spPr bwMode="auto">
          <a:xfrm>
            <a:off x="2209747" y="1970699"/>
            <a:ext cx="3314341" cy="437204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66" y="2352879"/>
            <a:ext cx="3364192" cy="436420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791200" y="3450768"/>
            <a:ext cx="381000" cy="381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60700" y="1947715"/>
            <a:ext cx="7317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			             2018 Monitoring Report </a:t>
            </a:r>
            <a:r>
              <a:rPr lang="en-US" sz="1400" dirty="0"/>
              <a:t>(5-yr updates)</a:t>
            </a:r>
            <a:endParaRPr lang="en-US" sz="1600" dirty="0"/>
          </a:p>
          <a:p>
            <a:r>
              <a:rPr lang="en-US" dirty="0"/>
              <a:t>	</a:t>
            </a:r>
          </a:p>
          <a:p>
            <a:r>
              <a:rPr lang="en-US" dirty="0"/>
              <a:t>			       2014 Implementation Plan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66900" y="979108"/>
            <a:ext cx="8229600" cy="827698"/>
          </a:xfrm>
        </p:spPr>
        <p:txBody>
          <a:bodyPr/>
          <a:lstStyle/>
          <a:p>
            <a:r>
              <a:rPr lang="en-US" dirty="0" smtClean="0"/>
              <a:t>Required by Legislature to Reduce </a:t>
            </a:r>
            <a:r>
              <a:rPr lang="en-US" dirty="0"/>
              <a:t>Transportation GHG </a:t>
            </a:r>
          </a:p>
          <a:p>
            <a:r>
              <a:rPr lang="en-US" dirty="0"/>
              <a:t>What will it take by 2050?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Ground, Freight, and Air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39829" y="6487037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(SB1059, HB2001)</a:t>
            </a:r>
          </a:p>
        </p:txBody>
      </p:sp>
      <p:pic>
        <p:nvPicPr>
          <p:cNvPr id="13" name="Picture 2" descr="Image result for binoculars to futur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4" y="-7743"/>
            <a:ext cx="2699657" cy="107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41297" y="2036070"/>
            <a:ext cx="1307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2013 Vision	</a:t>
            </a:r>
          </a:p>
        </p:txBody>
      </p:sp>
    </p:spTree>
    <p:extLst>
      <p:ext uri="{BB962C8B-B14F-4D97-AF65-F5344CB8AC3E}">
        <p14:creationId xmlns:p14="http://schemas.microsoft.com/office/powerpoint/2010/main" val="41303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-38706" y="0"/>
            <a:ext cx="12230705" cy="8611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3C8B13B-FEB8-4920-9A62-459A1243E057}" type="slidenum">
              <a:rPr lang="en-US" smtClean="0"/>
              <a:t>3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94109" y="1705646"/>
            <a:ext cx="5323367" cy="1481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chemeClr val="accent6"/>
                </a:solidFill>
              </a:rPr>
              <a:t>	   quick, what-if, no network</a:t>
            </a:r>
          </a:p>
          <a:p>
            <a:pPr marL="0" indent="0">
              <a:buNone/>
            </a:pPr>
            <a:endParaRPr lang="en-US" sz="1800" i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ts val="1800"/>
              </a:lnSpc>
              <a:spcBef>
                <a:spcPts val="600"/>
              </a:spcBef>
              <a:buNone/>
            </a:pPr>
            <a:r>
              <a:rPr lang="en-US" sz="1800" i="1" dirty="0">
                <a:solidFill>
                  <a:schemeClr val="accent6"/>
                </a:solidFill>
              </a:rPr>
              <a:t>micro-simulate 		     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/>
                </a:solidFill>
              </a:rPr>
              <a:t>HHs/Vehicles</a:t>
            </a:r>
            <a:r>
              <a:rPr lang="en-US" sz="1800" i="1" dirty="0">
                <a:solidFill>
                  <a:schemeClr val="bg2">
                    <a:lumMod val="75000"/>
                  </a:schemeClr>
                </a:solidFill>
              </a:rPr>
              <a:t>		     </a:t>
            </a:r>
          </a:p>
          <a:p>
            <a:pPr marL="57150" indent="0">
              <a:buNone/>
            </a:pPr>
            <a:endParaRPr lang="en-US" sz="2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45488" y="2058600"/>
            <a:ext cx="2059173" cy="1808887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Activity</a:t>
            </a:r>
          </a:p>
          <a:p>
            <a:r>
              <a:rPr lang="en-US" b="1" dirty="0">
                <a:solidFill>
                  <a:schemeClr val="tx2"/>
                </a:solidFill>
              </a:rPr>
              <a:t>Based model</a:t>
            </a:r>
          </a:p>
        </p:txBody>
      </p:sp>
      <p:sp>
        <p:nvSpPr>
          <p:cNvPr id="13" name="Oval 12"/>
          <p:cNvSpPr/>
          <p:nvPr/>
        </p:nvSpPr>
        <p:spPr>
          <a:xfrm>
            <a:off x="5731251" y="2058600"/>
            <a:ext cx="2059173" cy="1808887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2"/>
              </a:solidFill>
            </a:endParaRPr>
          </a:p>
          <a:p>
            <a:pPr algn="r"/>
            <a:endParaRPr lang="en-US" dirty="0">
              <a:solidFill>
                <a:schemeClr val="tx2"/>
              </a:solidFill>
            </a:endParaRPr>
          </a:p>
          <a:p>
            <a:pPr algn="r"/>
            <a:r>
              <a:rPr lang="en-US" dirty="0">
                <a:solidFill>
                  <a:schemeClr val="tx2"/>
                </a:solidFill>
              </a:rPr>
              <a:t>      </a:t>
            </a:r>
            <a:r>
              <a:rPr lang="en-US" b="1" dirty="0">
                <a:solidFill>
                  <a:schemeClr val="tx2"/>
                </a:solidFill>
              </a:rPr>
              <a:t>Integrated</a:t>
            </a:r>
          </a:p>
          <a:p>
            <a:pPr algn="r"/>
            <a:r>
              <a:rPr lang="en-US" b="1" dirty="0">
                <a:solidFill>
                  <a:schemeClr val="tx2"/>
                </a:solidFill>
              </a:rPr>
              <a:t>model</a:t>
            </a:r>
          </a:p>
        </p:txBody>
      </p:sp>
      <p:sp>
        <p:nvSpPr>
          <p:cNvPr id="14" name="Oval 13"/>
          <p:cNvSpPr/>
          <p:nvPr/>
        </p:nvSpPr>
        <p:spPr>
          <a:xfrm>
            <a:off x="4907218" y="1271808"/>
            <a:ext cx="2059173" cy="1808887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Sketch model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26456" y="1143215"/>
            <a:ext cx="3338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VisionEval Tools occupy a niche between…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70955" y="2937678"/>
            <a:ext cx="3171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…balancing </a:t>
            </a:r>
          </a:p>
          <a:p>
            <a:pPr algn="r"/>
            <a:r>
              <a:rPr lang="en-US" sz="2400" dirty="0"/>
              <a:t>rapid computation &amp; </a:t>
            </a:r>
          </a:p>
          <a:p>
            <a:pPr algn="r"/>
            <a:r>
              <a:rPr lang="en-US" sz="2400" dirty="0"/>
              <a:t>accurate representation</a:t>
            </a:r>
          </a:p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26604" y="2518325"/>
            <a:ext cx="1904432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i="1" dirty="0">
                <a:solidFill>
                  <a:schemeClr val="accent6"/>
                </a:solidFill>
              </a:rPr>
              <a:t>economy, land use</a:t>
            </a:r>
          </a:p>
          <a:p>
            <a:pPr>
              <a:lnSpc>
                <a:spcPts val="1800"/>
              </a:lnSpc>
            </a:pPr>
            <a:r>
              <a:rPr lang="en-US" i="1" dirty="0">
                <a:solidFill>
                  <a:schemeClr val="accent6"/>
                </a:solidFill>
              </a:rPr>
              <a:t>&amp; feedback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594109" y="4956720"/>
            <a:ext cx="4390335" cy="1840597"/>
            <a:chOff x="1446584" y="3996323"/>
            <a:chExt cx="4390335" cy="1840597"/>
          </a:xfrm>
        </p:grpSpPr>
        <p:sp>
          <p:nvSpPr>
            <p:cNvPr id="19" name="Rectangle 18"/>
            <p:cNvSpPr/>
            <p:nvPr/>
          </p:nvSpPr>
          <p:spPr>
            <a:xfrm>
              <a:off x="1446584" y="3996323"/>
              <a:ext cx="4390335" cy="18405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" descr="Q:\VisionEval\license-logo\VISIONEVA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807" y="4237878"/>
              <a:ext cx="1129409" cy="12946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904792" y="3996325"/>
              <a:ext cx="2734007" cy="183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Pooled Fund</a:t>
              </a:r>
            </a:p>
            <a:p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                FHWA-Volpe</a:t>
              </a:r>
              <a:endParaRPr lang="en-US" sz="1000" b="1" dirty="0">
                <a:solidFill>
                  <a:srgbClr val="003399"/>
                </a:solidFill>
                <a:latin typeface="+mj-lt"/>
                <a:sym typeface="Wingdings 2"/>
              </a:endParaRPr>
            </a:p>
            <a:p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      </a:t>
              </a:r>
              <a:r>
                <a:rPr lang="en-US" sz="1600" b="1" u="sng" dirty="0">
                  <a:solidFill>
                    <a:srgbClr val="003399"/>
                  </a:solidFill>
                  <a:latin typeface="+mj-lt"/>
                  <a:sym typeface="Wingdings 2"/>
                </a:rPr>
                <a:t>DOTs</a:t>
              </a:r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             </a:t>
              </a:r>
              <a:r>
                <a:rPr lang="en-US" sz="1600" b="1" u="sng" dirty="0">
                  <a:solidFill>
                    <a:srgbClr val="003399"/>
                  </a:solidFill>
                  <a:latin typeface="+mj-lt"/>
                  <a:sym typeface="Wingdings 2"/>
                </a:rPr>
                <a:t>MPOs</a:t>
              </a:r>
            </a:p>
            <a:p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 OR     </a:t>
              </a:r>
              <a:r>
                <a:rPr lang="en-US" sz="1600" b="1" dirty="0">
                  <a:solidFill>
                    <a:srgbClr val="003399"/>
                  </a:solidFill>
                  <a:sym typeface="Wingdings 2"/>
                </a:rPr>
                <a:t> Ohio   </a:t>
              </a:r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 Las Vegas</a:t>
              </a:r>
            </a:p>
            <a:p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 MD    </a:t>
              </a:r>
              <a:r>
                <a:rPr lang="en-US" sz="1600" b="1" dirty="0">
                  <a:solidFill>
                    <a:srgbClr val="003399"/>
                  </a:solidFill>
                  <a:sym typeface="Wingdings 2"/>
                </a:rPr>
                <a:t> NC      </a:t>
              </a:r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 Atlanta </a:t>
              </a:r>
            </a:p>
            <a:p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 WA    </a:t>
              </a:r>
              <a:r>
                <a:rPr lang="en-US" sz="1600" b="1" dirty="0">
                  <a:solidFill>
                    <a:srgbClr val="003399"/>
                  </a:solidFill>
                  <a:sym typeface="Wingdings 2"/>
                </a:rPr>
                <a:t> CA      </a:t>
              </a:r>
              <a:r>
                <a:rPr lang="en-US" sz="1600" b="1" dirty="0">
                  <a:solidFill>
                    <a:srgbClr val="003399"/>
                  </a:solidFill>
                  <a:latin typeface="+mj-lt"/>
                  <a:sym typeface="Wingdings 2"/>
                </a:rPr>
                <a:t> Houston</a:t>
              </a:r>
            </a:p>
            <a:p>
              <a:pPr marL="0" lvl="1"/>
              <a:r>
                <a:rPr lang="en-US" sz="1700" b="1" dirty="0">
                  <a:solidFill>
                    <a:schemeClr val="accent3"/>
                  </a:solidFill>
                  <a:latin typeface="Century Gothic" panose="020B0502020202020204"/>
                </a:rPr>
                <a:t>        Visioneval.org</a:t>
              </a: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504646" y="82799"/>
            <a:ext cx="9144000" cy="6477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Strategic Tool Developed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9225" y="4247531"/>
            <a:ext cx="7286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Exploratory tool for assessing risk/uncertainty in scenario planning visioning</a:t>
            </a:r>
          </a:p>
          <a:p>
            <a:pPr algn="ctr"/>
            <a:r>
              <a:rPr lang="en-US" dirty="0"/>
              <a:t>Use more detailed traditional tools to implement vision</a:t>
            </a:r>
          </a:p>
        </p:txBody>
      </p:sp>
    </p:spTree>
    <p:extLst>
      <p:ext uri="{BB962C8B-B14F-4D97-AF65-F5344CB8AC3E}">
        <p14:creationId xmlns:p14="http://schemas.microsoft.com/office/powerpoint/2010/main" val="39666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 animBg="1"/>
      <p:bldP spid="13" grpId="0" animBg="1"/>
      <p:bldP spid="14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-38706" y="0"/>
            <a:ext cx="12230705" cy="8611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1445"/>
            <a:ext cx="9144000" cy="6477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STS 2050 Visioning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55826" y="838200"/>
            <a:ext cx="8229600" cy="4572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Movement of People on the Ground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6248400" y="3810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3429001"/>
            <a:ext cx="1047750" cy="771525"/>
          </a:xfrm>
          <a:prstGeom prst="rect">
            <a:avLst/>
          </a:prstGeom>
          <a:gradFill rotWithShape="1">
            <a:gsLst>
              <a:gs pos="0">
                <a:srgbClr val="93E9A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Georgia" pitchFamily="18" charset="0"/>
              </a:rPr>
              <a:t>Combo</a:t>
            </a:r>
          </a:p>
          <a:p>
            <a:pPr>
              <a:spcBef>
                <a:spcPct val="50000"/>
              </a:spcBef>
            </a:pPr>
            <a:r>
              <a:rPr lang="en-US" altLang="en-US" sz="1200" dirty="0">
                <a:latin typeface="Georgia" pitchFamily="18" charset="0"/>
              </a:rPr>
              <a:t>Includes all assumptions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28801" y="266700"/>
            <a:ext cx="2917825" cy="1373188"/>
          </a:xfrm>
          <a:prstGeom prst="rect">
            <a:avLst/>
          </a:prstGeom>
          <a:gradFill rotWithShape="1">
            <a:gsLst>
              <a:gs pos="0">
                <a:srgbClr val="CFF5D5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Georgia" pitchFamily="18" charset="0"/>
              </a:rPr>
              <a:t>Urban</a:t>
            </a:r>
          </a:p>
          <a:p>
            <a:pPr eaLnBrk="1" hangingPunct="1">
              <a:buFont typeface="Wingdings 2" pitchFamily="18" charset="2"/>
              <a:buChar char="X"/>
            </a:pPr>
            <a:r>
              <a:rPr lang="en-US" altLang="en-US" sz="1200" b="0" dirty="0">
                <a:latin typeface="Georgia" pitchFamily="18" charset="0"/>
              </a:rPr>
              <a:t> UGB expansion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Transit service (</a:t>
            </a:r>
            <a:r>
              <a:rPr lang="en-US" altLang="en-US" sz="900" b="0" dirty="0">
                <a:latin typeface="Georgia" pitchFamily="18" charset="0"/>
              </a:rPr>
              <a:t>4x pop. growth)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TDM </a:t>
            </a:r>
            <a:r>
              <a:rPr lang="en-US" altLang="en-US" sz="900" b="0" dirty="0">
                <a:latin typeface="Georgia" pitchFamily="18" charset="0"/>
              </a:rPr>
              <a:t>(65% PDX hh &amp; 40% of employers)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Parking pricing </a:t>
            </a:r>
            <a:r>
              <a:rPr lang="en-US" altLang="en-US" sz="900" b="0" dirty="0">
                <a:latin typeface="Georgia" pitchFamily="18" charset="0"/>
              </a:rPr>
              <a:t>(+30% pay to park)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en-US" sz="1200" b="0" dirty="0">
                <a:latin typeface="Georgia" pitchFamily="18" charset="0"/>
              </a:rPr>
              <a:t> 30% mode shift </a:t>
            </a:r>
            <a:r>
              <a:rPr lang="en-US" altLang="en-US" sz="900" b="0" dirty="0">
                <a:latin typeface="Georgia" pitchFamily="18" charset="0"/>
              </a:rPr>
              <a:t>(for trips of  &lt;6 mi.)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28801" y="1828800"/>
            <a:ext cx="2957513" cy="1373188"/>
          </a:xfrm>
          <a:prstGeom prst="rect">
            <a:avLst/>
          </a:prstGeom>
          <a:gradFill rotWithShape="1">
            <a:gsLst>
              <a:gs pos="0">
                <a:srgbClr val="CFF5D5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Georgia" pitchFamily="18" charset="0"/>
              </a:rPr>
              <a:t>Tech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1200" b="0" dirty="0">
                <a:latin typeface="Georgia" pitchFamily="18" charset="0"/>
              </a:rPr>
              <a:t> 30% mode shift </a:t>
            </a:r>
            <a:r>
              <a:rPr lang="en-US" altLang="en-US" sz="900" b="0" dirty="0">
                <a:latin typeface="Georgia" pitchFamily="18" charset="0"/>
              </a:rPr>
              <a:t>(for trips of  &lt;6 mi.)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PHEV &amp; EV </a:t>
            </a:r>
            <a:r>
              <a:rPr lang="en-US" altLang="en-US" sz="900" b="0" dirty="0">
                <a:latin typeface="Georgia" pitchFamily="18" charset="0"/>
              </a:rPr>
              <a:t>(+30%)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Renewable energy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Þ"/>
            </a:pPr>
            <a:r>
              <a:rPr lang="en-US" altLang="en-US" sz="1200" b="0" dirty="0">
                <a:latin typeface="Georgia" pitchFamily="18" charset="0"/>
              </a:rPr>
              <a:t> Fuel carbon intensity </a:t>
            </a:r>
            <a:r>
              <a:rPr lang="en-US" altLang="en-US" sz="900" b="0" dirty="0">
                <a:latin typeface="Georgia" pitchFamily="18" charset="0"/>
              </a:rPr>
              <a:t>(-20%)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Þ"/>
            </a:pPr>
            <a:r>
              <a:rPr lang="en-US" altLang="en-US" sz="1200" b="0" dirty="0">
                <a:latin typeface="Georgia" pitchFamily="18" charset="0"/>
              </a:rPr>
              <a:t> Light truck ownership </a:t>
            </a:r>
            <a:r>
              <a:rPr lang="en-US" altLang="en-US" sz="900" b="0" dirty="0">
                <a:latin typeface="Georgia" pitchFamily="18" charset="0"/>
              </a:rPr>
              <a:t>(-29%-36%)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28800" y="3352800"/>
            <a:ext cx="2971800" cy="2109788"/>
          </a:xfrm>
          <a:prstGeom prst="rect">
            <a:avLst/>
          </a:prstGeom>
          <a:gradFill rotWithShape="1">
            <a:gsLst>
              <a:gs pos="0">
                <a:srgbClr val="CFF5D5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Georgia" pitchFamily="18" charset="0"/>
              </a:rPr>
              <a:t>System Optimization</a:t>
            </a:r>
          </a:p>
          <a:p>
            <a:pPr eaLnBrk="1" hangingPunct="1"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Transit service</a:t>
            </a:r>
            <a:r>
              <a:rPr lang="en-US" altLang="en-US" sz="900" b="0" dirty="0">
                <a:latin typeface="Georgia" pitchFamily="18" charset="0"/>
              </a:rPr>
              <a:t> (4x pop. growth)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Max System Ops &amp; Mgmt.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Fuel efficiency priority </a:t>
            </a:r>
            <a:r>
              <a:rPr lang="en-US" altLang="en-US" sz="900" b="0" dirty="0">
                <a:latin typeface="Georgia" pitchFamily="18" charset="0"/>
              </a:rPr>
              <a:t>(80% hh)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Carsharing rates up: </a:t>
            </a:r>
            <a:r>
              <a:rPr lang="en-US" altLang="en-US" sz="1000" b="0" dirty="0">
                <a:latin typeface="Georgia" pitchFamily="18" charset="0"/>
              </a:rPr>
              <a:t>high density </a:t>
            </a:r>
            <a:br>
              <a:rPr lang="en-US" altLang="en-US" sz="1000" b="0" dirty="0">
                <a:latin typeface="Georgia" pitchFamily="18" charset="0"/>
              </a:rPr>
            </a:br>
            <a:r>
              <a:rPr lang="en-US" altLang="en-US" sz="1000" b="0" dirty="0">
                <a:latin typeface="Georgia" pitchFamily="18" charset="0"/>
              </a:rPr>
              <a:t>      (1/2,500), medium density (1/5,000)        </a:t>
            </a:r>
          </a:p>
          <a:p>
            <a:pPr eaLnBrk="1" hangingPunct="1"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TDM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 </a:t>
            </a:r>
            <a:r>
              <a:rPr lang="en-US" altLang="en-US" sz="900" b="0" dirty="0">
                <a:latin typeface="Georgia" pitchFamily="18" charset="0"/>
              </a:rPr>
              <a:t>(65% PDX hh &amp; 45% employers; more telecom.</a:t>
            </a:r>
            <a:r>
              <a:rPr lang="en-US" altLang="en-US" sz="1000" b="0" dirty="0">
                <a:latin typeface="Georgia" pitchFamily="18" charset="0"/>
              </a:rPr>
              <a:t>)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Speed smoothing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en-US" sz="1200" b="0" dirty="0">
                <a:latin typeface="Georgia" pitchFamily="18" charset="0"/>
              </a:rPr>
              <a:t> 30% mode shift </a:t>
            </a:r>
            <a:r>
              <a:rPr lang="en-US" altLang="en-US" sz="900" b="0" dirty="0">
                <a:latin typeface="Georgia" pitchFamily="18" charset="0"/>
              </a:rPr>
              <a:t>(for trips of &lt;6 mi.)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5591175"/>
            <a:ext cx="2971800" cy="1168400"/>
          </a:xfrm>
          <a:prstGeom prst="rect">
            <a:avLst/>
          </a:prstGeom>
          <a:gradFill rotWithShape="1">
            <a:gsLst>
              <a:gs pos="0">
                <a:srgbClr val="CFF5D5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Georgia" pitchFamily="18" charset="0"/>
              </a:rPr>
              <a:t>Pricing</a:t>
            </a:r>
          </a:p>
          <a:p>
            <a:pPr eaLnBrk="1" hangingPunct="1"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100% PAYD insurance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Parking pricing </a:t>
            </a:r>
            <a:r>
              <a:rPr lang="en-US" altLang="en-US" sz="900" b="0" dirty="0">
                <a:latin typeface="Georgia" pitchFamily="18" charset="0"/>
              </a:rPr>
              <a:t>(+30% pay to park)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Pay for all external costs </a:t>
            </a:r>
            <a:r>
              <a:rPr lang="en-US" altLang="en-US" sz="900" b="0" dirty="0">
                <a:latin typeface="Georgia" pitchFamily="18" charset="0"/>
              </a:rPr>
              <a:t>(+$0.06 per mi)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Congestion pricing </a:t>
            </a:r>
            <a:r>
              <a:rPr lang="en-US" altLang="en-US" sz="900" b="0" dirty="0">
                <a:latin typeface="Georgia" pitchFamily="18" charset="0"/>
              </a:rPr>
              <a:t>($.20/mi)</a:t>
            </a:r>
            <a:r>
              <a:rPr lang="en-US" altLang="en-US" sz="1400" b="0" dirty="0">
                <a:latin typeface="Georgia" pitchFamily="18" charset="0"/>
              </a:rPr>
              <a:t> 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705600" y="1600200"/>
            <a:ext cx="1524000" cy="4838700"/>
          </a:xfrm>
          <a:prstGeom prst="rect">
            <a:avLst/>
          </a:prstGeom>
          <a:gradFill rotWithShape="1">
            <a:gsLst>
              <a:gs pos="0">
                <a:srgbClr val="3CD856"/>
              </a:gs>
              <a:gs pos="100000">
                <a:srgbClr val="CFF5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latin typeface="Georgia" pitchFamily="18" charset="0"/>
              </a:rPr>
              <a:t>Enhanced Combo</a:t>
            </a:r>
          </a:p>
          <a:p>
            <a:pPr eaLnBrk="1" hangingPunct="1">
              <a:spcBef>
                <a:spcPct val="85000"/>
              </a:spcBef>
            </a:pPr>
            <a:r>
              <a:rPr lang="en-US" altLang="en-US" sz="1200" b="0" dirty="0">
                <a:latin typeface="Georgia" pitchFamily="18" charset="0"/>
                <a:sym typeface="Wingdings" pitchFamily="2" charset="2"/>
              </a:rPr>
              <a:t></a:t>
            </a:r>
            <a:r>
              <a:rPr lang="en-US" altLang="en-US" sz="1200" b="0" dirty="0">
                <a:solidFill>
                  <a:srgbClr val="F8F8F8"/>
                </a:solidFill>
                <a:latin typeface="Georgia" pitchFamily="18" charset="0"/>
                <a:sym typeface="Wingdings" pitchFamily="2" charset="2"/>
              </a:rPr>
              <a:t> </a:t>
            </a:r>
            <a:r>
              <a:rPr lang="en-US" altLang="en-US" sz="1200" b="0" dirty="0">
                <a:latin typeface="Georgia" pitchFamily="18" charset="0"/>
              </a:rPr>
              <a:t>40% mode shift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from SOV trips of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&lt;6 mi (was 30%)</a:t>
            </a:r>
          </a:p>
          <a:p>
            <a:pPr eaLnBrk="1" hangingPunct="1">
              <a:spcBef>
                <a:spcPct val="85000"/>
              </a:spcBef>
            </a:pPr>
            <a:r>
              <a:rPr lang="en-US" altLang="en-US" sz="1200" b="0" dirty="0">
                <a:latin typeface="Georgia" pitchFamily="18" charset="0"/>
                <a:sym typeface="Wingdings" pitchFamily="2" charset="2"/>
              </a:rPr>
              <a:t> </a:t>
            </a:r>
            <a:r>
              <a:rPr lang="en-US" altLang="en-US" sz="1200" b="0" dirty="0">
                <a:latin typeface="Georgia" pitchFamily="18" charset="0"/>
              </a:rPr>
              <a:t>More pay for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parking and at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higher cost</a:t>
            </a:r>
          </a:p>
          <a:p>
            <a:pPr eaLnBrk="1" hangingPunct="1">
              <a:spcBef>
                <a:spcPct val="85000"/>
              </a:spcBef>
            </a:pPr>
            <a:r>
              <a:rPr lang="en-US" altLang="en-US" sz="1200" b="0" dirty="0">
                <a:latin typeface="Georgia" pitchFamily="18" charset="0"/>
                <a:sym typeface="Wingdings" pitchFamily="2" charset="2"/>
              </a:rPr>
              <a:t> </a:t>
            </a:r>
            <a:r>
              <a:rPr lang="en-US" altLang="en-US" sz="1200" b="0" dirty="0">
                <a:latin typeface="Georgia" pitchFamily="18" charset="0"/>
              </a:rPr>
              <a:t>Ave. vehicle age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7.8 yrs (was 10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yrs)</a:t>
            </a:r>
          </a:p>
          <a:p>
            <a:pPr eaLnBrk="1" hangingPunct="1">
              <a:spcBef>
                <a:spcPct val="85000"/>
              </a:spcBef>
            </a:pPr>
            <a:r>
              <a:rPr lang="en-US" altLang="en-US" sz="1200" b="0" dirty="0">
                <a:latin typeface="Georgia" pitchFamily="18" charset="0"/>
                <a:sym typeface="Wingdings" pitchFamily="2" charset="2"/>
              </a:rPr>
              <a:t> </a:t>
            </a:r>
            <a:r>
              <a:rPr lang="en-US" altLang="en-US" sz="1200" b="0" dirty="0">
                <a:latin typeface="Georgia" pitchFamily="18" charset="0"/>
              </a:rPr>
              <a:t>Increase in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PHEV and EV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(43%)</a:t>
            </a:r>
          </a:p>
          <a:p>
            <a:pPr eaLnBrk="1" hangingPunct="1">
              <a:spcBef>
                <a:spcPct val="85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Increase in TDM</a:t>
            </a:r>
          </a:p>
          <a:p>
            <a:pPr eaLnBrk="1" hangingPunct="1">
              <a:spcBef>
                <a:spcPct val="85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Commercial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services vehicles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are all electric or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natural gas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 b="0" dirty="0">
              <a:latin typeface="Georgia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686800" y="1573214"/>
            <a:ext cx="1676400" cy="1870075"/>
          </a:xfrm>
          <a:prstGeom prst="rect">
            <a:avLst/>
          </a:prstGeom>
          <a:gradFill rotWithShape="1">
            <a:gsLst>
              <a:gs pos="0">
                <a:srgbClr val="93E9A1"/>
              </a:gs>
              <a:gs pos="100000">
                <a:srgbClr val="166C2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latin typeface="Georgia" pitchFamily="18" charset="0"/>
              </a:rPr>
              <a:t>Enhanced + Price</a:t>
            </a:r>
            <a:endParaRPr lang="en-US" altLang="en-US" sz="1200" dirty="0">
              <a:latin typeface="Georgia" pitchFamily="18" charset="0"/>
            </a:endParaRPr>
          </a:p>
          <a:p>
            <a:pPr eaLnBrk="1" hangingPunct="1">
              <a:spcBef>
                <a:spcPct val="85000"/>
              </a:spcBef>
            </a:pPr>
            <a:r>
              <a:rPr lang="en-US" altLang="en-US" sz="1200" b="0" dirty="0">
                <a:latin typeface="Georgia" pitchFamily="18" charset="0"/>
                <a:sym typeface="Wingdings" pitchFamily="2" charset="2"/>
              </a:rPr>
              <a:t> </a:t>
            </a:r>
            <a:r>
              <a:rPr lang="en-US" altLang="en-US" sz="1200" b="0" dirty="0">
                <a:latin typeface="Georgia" pitchFamily="18" charset="0"/>
              </a:rPr>
              <a:t>$0.15 per mile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 VMT Tax in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 addition to other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 taxes (~$0.06 per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 mile)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 b="0" dirty="0">
              <a:latin typeface="Georgia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686800" y="3868738"/>
            <a:ext cx="1676400" cy="2546350"/>
          </a:xfrm>
          <a:prstGeom prst="rect">
            <a:avLst/>
          </a:prstGeom>
          <a:gradFill rotWithShape="1">
            <a:gsLst>
              <a:gs pos="0">
                <a:srgbClr val="93E9A1"/>
              </a:gs>
              <a:gs pos="100000">
                <a:srgbClr val="166C2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latin typeface="Georgia" pitchFamily="18" charset="0"/>
              </a:rPr>
              <a:t>Enhanced + Tech</a:t>
            </a:r>
            <a:endParaRPr lang="en-US" altLang="en-US" sz="1200" dirty="0">
              <a:latin typeface="Georgia" pitchFamily="18" charset="0"/>
            </a:endParaRPr>
          </a:p>
          <a:p>
            <a:pPr eaLnBrk="1" hangingPunct="1">
              <a:spcBef>
                <a:spcPct val="85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Cleaner power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 generation</a:t>
            </a:r>
          </a:p>
          <a:p>
            <a:pPr eaLnBrk="1" hangingPunct="1">
              <a:spcBef>
                <a:spcPct val="85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 Increase PHEV &amp;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 EV (53%)</a:t>
            </a:r>
          </a:p>
          <a:p>
            <a:pPr eaLnBrk="1" hangingPunct="1">
              <a:spcBef>
                <a:spcPct val="85000"/>
              </a:spcBef>
              <a:buFont typeface="Wingdings" pitchFamily="2" charset="2"/>
              <a:buChar char="Ý"/>
            </a:pPr>
            <a:r>
              <a:rPr lang="en-US" altLang="en-US" sz="1200" b="0" dirty="0">
                <a:latin typeface="Georgia" pitchFamily="18" charset="0"/>
              </a:rPr>
              <a:t>EVs have longer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 range (cars = 300 </a:t>
            </a:r>
            <a:br>
              <a:rPr lang="en-US" altLang="en-US" sz="1200" b="0" dirty="0">
                <a:latin typeface="Georgia" pitchFamily="18" charset="0"/>
              </a:rPr>
            </a:br>
            <a:r>
              <a:rPr lang="en-US" altLang="en-US" sz="1200" b="0" dirty="0">
                <a:latin typeface="Georgia" pitchFamily="18" charset="0"/>
              </a:rPr>
              <a:t>     mi)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 b="0" dirty="0">
              <a:latin typeface="Georgia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0292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4800600" y="838200"/>
            <a:ext cx="228600" cy="5486400"/>
          </a:xfrm>
          <a:custGeom>
            <a:avLst/>
            <a:gdLst>
              <a:gd name="T0" fmla="*/ 0 w 144"/>
              <a:gd name="T1" fmla="*/ 0 h 3456"/>
              <a:gd name="T2" fmla="*/ 144 w 144"/>
              <a:gd name="T3" fmla="*/ 0 h 3456"/>
              <a:gd name="T4" fmla="*/ 144 w 144"/>
              <a:gd name="T5" fmla="*/ 3456 h 3456"/>
              <a:gd name="T6" fmla="*/ 0 w 144"/>
              <a:gd name="T7" fmla="*/ 3456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3456">
                <a:moveTo>
                  <a:pt x="0" y="0"/>
                </a:moveTo>
                <a:lnTo>
                  <a:pt x="144" y="0"/>
                </a:lnTo>
                <a:lnTo>
                  <a:pt x="144" y="3456"/>
                </a:lnTo>
                <a:lnTo>
                  <a:pt x="0" y="34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8006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800600" y="2590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8229601" y="2455864"/>
            <a:ext cx="447675" cy="135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8229601" y="3810001"/>
            <a:ext cx="428625" cy="139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419600" y="3124200"/>
            <a:ext cx="457200" cy="457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0" dirty="0"/>
              <a:t>-49%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419600" y="190500"/>
            <a:ext cx="457200" cy="457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0" dirty="0"/>
              <a:t>-46%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457200" cy="457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0" dirty="0"/>
              <a:t>-43%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419600" y="1676400"/>
            <a:ext cx="457200" cy="457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0" dirty="0"/>
              <a:t>-45%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096000" y="3187700"/>
            <a:ext cx="457200" cy="457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0" dirty="0"/>
              <a:t>-63%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077200" y="1511300"/>
            <a:ext cx="457200" cy="457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0" dirty="0"/>
              <a:t>-69%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0058400" y="1295400"/>
            <a:ext cx="457200" cy="457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0" dirty="0"/>
              <a:t>-74%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686800" y="3886200"/>
            <a:ext cx="1676400" cy="2514600"/>
          </a:xfrm>
          <a:prstGeom prst="rect">
            <a:avLst/>
          </a:prstGeom>
          <a:noFill/>
          <a:ln w="635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10134600" y="3581400"/>
            <a:ext cx="457200" cy="457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0" dirty="0"/>
              <a:t>-75%</a:t>
            </a:r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10134600" y="3581400"/>
            <a:ext cx="457200" cy="4572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uiExpand="1" build="allAtOnce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-38706" y="0"/>
            <a:ext cx="12230705" cy="7878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34148" y="1066801"/>
            <a:ext cx="2362200" cy="5260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971" y="0"/>
            <a:ext cx="9173029" cy="762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/>
              <a:t>2013 STS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752601" y="810503"/>
            <a:ext cx="6288223" cy="45259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Transportation is 30% of GHG in Oregon</a:t>
            </a:r>
          </a:p>
          <a:p>
            <a:r>
              <a:rPr lang="en-US" altLang="en-US" sz="2800" dirty="0"/>
              <a:t>STS Vision achieves, 60% fewer GHG emissions than 1990 (~80% per capita)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441459"/>
            <a:ext cx="582930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8212882" y="5502697"/>
            <a:ext cx="12192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latin typeface="Verdana" pitchFamily="34" charset="0"/>
              </a:rPr>
              <a:t>Land Use</a:t>
            </a: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8212882" y="1530216"/>
            <a:ext cx="1905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latin typeface="Verdana" pitchFamily="34" charset="0"/>
              </a:rPr>
              <a:t>Vehicle and Fuels</a:t>
            </a: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8212882" y="2427154"/>
            <a:ext cx="17526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latin typeface="Verdana" pitchFamily="34" charset="0"/>
              </a:rPr>
              <a:t>Systems and Operations</a:t>
            </a: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8231516" y="3527851"/>
            <a:ext cx="21886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latin typeface="Verdana" pitchFamily="34" charset="0"/>
              </a:rPr>
              <a:t>Pricing</a:t>
            </a: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8212882" y="4435897"/>
            <a:ext cx="19896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latin typeface="Verdana" pitchFamily="34" charset="0"/>
              </a:rPr>
              <a:t>Transportation Options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69766" r="73296" b="17696"/>
          <a:stretch/>
        </p:blipFill>
        <p:spPr bwMode="auto">
          <a:xfrm>
            <a:off x="9734348" y="1530215"/>
            <a:ext cx="617624" cy="4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588" b="63333" l="10155" r="25828">
                        <a14:foregroundMark x1="14128" y1="52353" x2="14128" y2="52353"/>
                        <a14:foregroundMark x1="13466" y1="53922" x2="13466" y2="53922"/>
                        <a14:foregroundMark x1="13907" y1="57255" x2="13907" y2="57255"/>
                        <a14:foregroundMark x1="13024" y1="60588" x2="13024" y2="60588"/>
                        <a14:foregroundMark x1="14128" y1="59608" x2="14128" y2="59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50658" r="73536" b="35569"/>
          <a:stretch/>
        </p:blipFill>
        <p:spPr bwMode="auto">
          <a:xfrm>
            <a:off x="9838256" y="2441460"/>
            <a:ext cx="728585" cy="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t="5873" r="75589" b="87546"/>
          <a:stretch/>
        </p:blipFill>
        <p:spPr bwMode="auto">
          <a:xfrm>
            <a:off x="9524596" y="4780303"/>
            <a:ext cx="808512" cy="51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405" b="73620" l="11806" r="87500">
                        <a14:foregroundMark x1="24306" y1="39877" x2="24306" y2="39877"/>
                        <a14:foregroundMark x1="37500" y1="46626" x2="37500" y2="46626"/>
                        <a14:foregroundMark x1="61111" y1="39877" x2="61111" y2="39877"/>
                        <a14:foregroundMark x1="63889" y1="48466" x2="63889" y2="48466"/>
                        <a14:backgroundMark x1="40972" y1="33129" x2="40972" y2="33129"/>
                        <a14:backgroundMark x1="54167" y1="48466" x2="54167" y2="48466"/>
                        <a14:backgroundMark x1="61806" y1="50307" x2="61806" y2="50307"/>
                        <a14:backgroundMark x1="65972" y1="57669" x2="65972" y2="57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9" t="20210" r="13566" b="25488"/>
          <a:stretch/>
        </p:blipFill>
        <p:spPr bwMode="auto">
          <a:xfrm>
            <a:off x="9517134" y="5579000"/>
            <a:ext cx="550355" cy="44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 t="19933" r="81147" b="69707"/>
          <a:stretch/>
        </p:blipFill>
        <p:spPr bwMode="auto">
          <a:xfrm>
            <a:off x="9635901" y="3578497"/>
            <a:ext cx="659162" cy="56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Placeholder 2"/>
          <p:cNvSpPr txBox="1">
            <a:spLocks/>
          </p:cNvSpPr>
          <p:nvPr/>
        </p:nvSpPr>
        <p:spPr>
          <a:xfrm>
            <a:off x="8134148" y="990600"/>
            <a:ext cx="2362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u="sng" dirty="0"/>
              <a:t>Strategies</a:t>
            </a:r>
            <a:endParaRPr lang="en-US" altLang="en-US" sz="3200" u="sng" dirty="0"/>
          </a:p>
        </p:txBody>
      </p:sp>
      <p:sp>
        <p:nvSpPr>
          <p:cNvPr id="6" name="Down Arrow 5"/>
          <p:cNvSpPr/>
          <p:nvPr/>
        </p:nvSpPr>
        <p:spPr>
          <a:xfrm rot="19657800">
            <a:off x="5416841" y="4176474"/>
            <a:ext cx="399609" cy="53871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9424" y="568241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980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38706" y="0"/>
            <a:ext cx="12230705" cy="8611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856" y="87692"/>
            <a:ext cx="8305800" cy="6858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STS Implementation Progress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1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890017"/>
            <a:ext cx="617220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/>
              <a:t>STS Short Term Implementation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Electric Vehicles &amp; Low Emission Fuels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Eco-Driving Programs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Road User Charge Pilot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ITS deployment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Transportation Planning &amp; Project Selection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Strategic Assessment &amp; Scenario Planning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Stakeholder Coordination</a:t>
            </a:r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endParaRPr lang="en-US" b="1" dirty="0"/>
          </a:p>
          <a:p>
            <a:r>
              <a:rPr lang="en-US" b="1" u="sng" dirty="0"/>
              <a:t>ODOT Supporting Activities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Oregon Sustainable Transportation Initiative (OSTI)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State Mode and Topic Programs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HB2017 - Portland Value Pricing, Transit funding, etc.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5842"/>
          <a:stretch/>
        </p:blipFill>
        <p:spPr>
          <a:xfrm>
            <a:off x="8153400" y="0"/>
            <a:ext cx="2514600" cy="6858000"/>
          </a:xfrm>
          <a:prstGeom prst="rect">
            <a:avLst/>
          </a:prstGeom>
        </p:spPr>
      </p:pic>
      <p:pic>
        <p:nvPicPr>
          <p:cNvPr id="8" name="Picture 2" descr="Image result for vision ev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06" y="3337731"/>
            <a:ext cx="963225" cy="10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1467" y="4595847"/>
            <a:ext cx="297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Stakeholder Coordination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727654" y="2902157"/>
            <a:ext cx="371475" cy="323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1467" y="3210599"/>
            <a:ext cx="5370899" cy="14619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</a:rPr>
              <a:t>Oregon Planning efforts to date: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b="1" dirty="0"/>
              <a:t>Statewide: </a:t>
            </a:r>
            <a:r>
              <a:rPr lang="en-US" sz="1600" dirty="0"/>
              <a:t>STS and modal plans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b="1" dirty="0"/>
              <a:t>Required: </a:t>
            </a:r>
            <a:r>
              <a:rPr lang="en-US" sz="1600" dirty="0"/>
              <a:t>Metro, Central Lane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b="1" dirty="0"/>
              <a:t>Voluntary:  </a:t>
            </a:r>
            <a:r>
              <a:rPr lang="en-US" sz="1600" dirty="0"/>
              <a:t>CAMPO, RVMPO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Climate Action Plans </a:t>
            </a:r>
            <a:r>
              <a:rPr lang="en-US" dirty="0"/>
              <a:t>(Bend, others)</a:t>
            </a:r>
          </a:p>
        </p:txBody>
      </p:sp>
    </p:spTree>
    <p:extLst>
      <p:ext uri="{BB962C8B-B14F-4D97-AF65-F5344CB8AC3E}">
        <p14:creationId xmlns:p14="http://schemas.microsoft.com/office/powerpoint/2010/main" val="26454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11"/>
          <a:stretch/>
        </p:blipFill>
        <p:spPr bwMode="auto">
          <a:xfrm>
            <a:off x="1752600" y="1243126"/>
            <a:ext cx="6019800" cy="82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-38706" y="0"/>
            <a:ext cx="12230705" cy="8611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971" y="0"/>
            <a:ext cx="9173029" cy="86118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Percent Change in GHG Emissions from 1990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D792-C0AE-4E50-A4F2-E451F87C23D1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55" y="2056705"/>
            <a:ext cx="5705619" cy="427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22" y="2044817"/>
            <a:ext cx="5697206" cy="427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10"/>
          <p:cNvSpPr>
            <a:spLocks/>
          </p:cNvSpPr>
          <p:nvPr/>
        </p:nvSpPr>
        <p:spPr>
          <a:xfrm>
            <a:off x="5481430" y="3109770"/>
            <a:ext cx="1869180" cy="1775919"/>
          </a:xfrm>
          <a:custGeom>
            <a:avLst/>
            <a:gdLst>
              <a:gd name="connsiteX0" fmla="*/ 0 w 1099911"/>
              <a:gd name="connsiteY0" fmla="*/ 0 h 1031875"/>
              <a:gd name="connsiteX1" fmla="*/ 158750 w 1099911"/>
              <a:gd name="connsiteY1" fmla="*/ 22679 h 1031875"/>
              <a:gd name="connsiteX2" fmla="*/ 703036 w 1099911"/>
              <a:gd name="connsiteY2" fmla="*/ 340179 h 1031875"/>
              <a:gd name="connsiteX3" fmla="*/ 1065893 w 1099911"/>
              <a:gd name="connsiteY3" fmla="*/ 408214 h 1031875"/>
              <a:gd name="connsiteX4" fmla="*/ 1099911 w 1099911"/>
              <a:gd name="connsiteY4" fmla="*/ 1031875 h 1031875"/>
              <a:gd name="connsiteX5" fmla="*/ 703036 w 1099911"/>
              <a:gd name="connsiteY5" fmla="*/ 782411 h 1031875"/>
              <a:gd name="connsiteX6" fmla="*/ 158750 w 1099911"/>
              <a:gd name="connsiteY6" fmla="*/ 79375 h 1031875"/>
              <a:gd name="connsiteX7" fmla="*/ 0 w 1099911"/>
              <a:gd name="connsiteY7" fmla="*/ 0 h 1031875"/>
              <a:gd name="connsiteX0" fmla="*/ 0 w 1099911"/>
              <a:gd name="connsiteY0" fmla="*/ 0 h 1031875"/>
              <a:gd name="connsiteX1" fmla="*/ 158750 w 1099911"/>
              <a:gd name="connsiteY1" fmla="*/ 22679 h 1031875"/>
              <a:gd name="connsiteX2" fmla="*/ 703036 w 1099911"/>
              <a:gd name="connsiteY2" fmla="*/ 340179 h 1031875"/>
              <a:gd name="connsiteX3" fmla="*/ 1099911 w 1099911"/>
              <a:gd name="connsiteY3" fmla="*/ 408214 h 1031875"/>
              <a:gd name="connsiteX4" fmla="*/ 1099911 w 1099911"/>
              <a:gd name="connsiteY4" fmla="*/ 1031875 h 1031875"/>
              <a:gd name="connsiteX5" fmla="*/ 703036 w 1099911"/>
              <a:gd name="connsiteY5" fmla="*/ 782411 h 1031875"/>
              <a:gd name="connsiteX6" fmla="*/ 158750 w 1099911"/>
              <a:gd name="connsiteY6" fmla="*/ 79375 h 1031875"/>
              <a:gd name="connsiteX7" fmla="*/ 0 w 1099911"/>
              <a:gd name="connsiteY7" fmla="*/ 0 h 103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911" h="1031875">
                <a:moveTo>
                  <a:pt x="0" y="0"/>
                </a:moveTo>
                <a:lnTo>
                  <a:pt x="158750" y="22679"/>
                </a:lnTo>
                <a:lnTo>
                  <a:pt x="703036" y="340179"/>
                </a:lnTo>
                <a:lnTo>
                  <a:pt x="1099911" y="408214"/>
                </a:lnTo>
                <a:lnTo>
                  <a:pt x="1099911" y="1031875"/>
                </a:lnTo>
                <a:lnTo>
                  <a:pt x="703036" y="782411"/>
                </a:lnTo>
                <a:lnTo>
                  <a:pt x="158750" y="793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5783" y="5015057"/>
            <a:ext cx="234446" cy="1917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Box 3"/>
          <p:cNvSpPr txBox="1"/>
          <p:nvPr/>
        </p:nvSpPr>
        <p:spPr>
          <a:xfrm>
            <a:off x="3618312" y="4967551"/>
            <a:ext cx="1635198" cy="6163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range </a:t>
            </a:r>
          </a:p>
        </p:txBody>
      </p:sp>
      <p:sp>
        <p:nvSpPr>
          <p:cNvPr id="14" name="Freeform 13"/>
          <p:cNvSpPr>
            <a:spLocks noChangeAspect="1"/>
          </p:cNvSpPr>
          <p:nvPr/>
        </p:nvSpPr>
        <p:spPr>
          <a:xfrm>
            <a:off x="5543095" y="3445776"/>
            <a:ext cx="1832216" cy="2289231"/>
          </a:xfrm>
          <a:custGeom>
            <a:avLst/>
            <a:gdLst>
              <a:gd name="connsiteX0" fmla="*/ 0 w 1111250"/>
              <a:gd name="connsiteY0" fmla="*/ 0 h 1576160"/>
              <a:gd name="connsiteX1" fmla="*/ 623660 w 1111250"/>
              <a:gd name="connsiteY1" fmla="*/ 839107 h 1576160"/>
              <a:gd name="connsiteX2" fmla="*/ 1111250 w 1111250"/>
              <a:gd name="connsiteY2" fmla="*/ 952500 h 1576160"/>
              <a:gd name="connsiteX3" fmla="*/ 1099910 w 1111250"/>
              <a:gd name="connsiteY3" fmla="*/ 1576160 h 1576160"/>
              <a:gd name="connsiteX4" fmla="*/ 680357 w 1111250"/>
              <a:gd name="connsiteY4" fmla="*/ 1201964 h 1576160"/>
              <a:gd name="connsiteX5" fmla="*/ 0 w 1111250"/>
              <a:gd name="connsiteY5" fmla="*/ 0 h 1576160"/>
              <a:gd name="connsiteX0" fmla="*/ 0 w 1111250"/>
              <a:gd name="connsiteY0" fmla="*/ 0 h 1417410"/>
              <a:gd name="connsiteX1" fmla="*/ 623660 w 1111250"/>
              <a:gd name="connsiteY1" fmla="*/ 839107 h 1417410"/>
              <a:gd name="connsiteX2" fmla="*/ 1111250 w 1111250"/>
              <a:gd name="connsiteY2" fmla="*/ 952500 h 1417410"/>
              <a:gd name="connsiteX3" fmla="*/ 1111250 w 1111250"/>
              <a:gd name="connsiteY3" fmla="*/ 1417410 h 1417410"/>
              <a:gd name="connsiteX4" fmla="*/ 680357 w 1111250"/>
              <a:gd name="connsiteY4" fmla="*/ 1201964 h 1417410"/>
              <a:gd name="connsiteX5" fmla="*/ 0 w 1111250"/>
              <a:gd name="connsiteY5" fmla="*/ 0 h 1417410"/>
              <a:gd name="connsiteX0" fmla="*/ 0 w 1122590"/>
              <a:gd name="connsiteY0" fmla="*/ 0 h 1417410"/>
              <a:gd name="connsiteX1" fmla="*/ 623660 w 1122590"/>
              <a:gd name="connsiteY1" fmla="*/ 839107 h 1417410"/>
              <a:gd name="connsiteX2" fmla="*/ 1122590 w 1122590"/>
              <a:gd name="connsiteY2" fmla="*/ 1065893 h 1417410"/>
              <a:gd name="connsiteX3" fmla="*/ 1111250 w 1122590"/>
              <a:gd name="connsiteY3" fmla="*/ 1417410 h 1417410"/>
              <a:gd name="connsiteX4" fmla="*/ 680357 w 1122590"/>
              <a:gd name="connsiteY4" fmla="*/ 1201964 h 1417410"/>
              <a:gd name="connsiteX5" fmla="*/ 0 w 1122590"/>
              <a:gd name="connsiteY5" fmla="*/ 0 h 1417410"/>
              <a:gd name="connsiteX0" fmla="*/ 0 w 1122590"/>
              <a:gd name="connsiteY0" fmla="*/ 0 h 1417410"/>
              <a:gd name="connsiteX1" fmla="*/ 782410 w 1122590"/>
              <a:gd name="connsiteY1" fmla="*/ 975178 h 1417410"/>
              <a:gd name="connsiteX2" fmla="*/ 1122590 w 1122590"/>
              <a:gd name="connsiteY2" fmla="*/ 1065893 h 1417410"/>
              <a:gd name="connsiteX3" fmla="*/ 1111250 w 1122590"/>
              <a:gd name="connsiteY3" fmla="*/ 1417410 h 1417410"/>
              <a:gd name="connsiteX4" fmla="*/ 680357 w 1122590"/>
              <a:gd name="connsiteY4" fmla="*/ 1201964 h 1417410"/>
              <a:gd name="connsiteX5" fmla="*/ 0 w 1122590"/>
              <a:gd name="connsiteY5" fmla="*/ 0 h 141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2590" h="1417410">
                <a:moveTo>
                  <a:pt x="0" y="0"/>
                </a:moveTo>
                <a:lnTo>
                  <a:pt x="782410" y="975178"/>
                </a:lnTo>
                <a:lnTo>
                  <a:pt x="1122590" y="1065893"/>
                </a:lnTo>
                <a:lnTo>
                  <a:pt x="1111250" y="1417410"/>
                </a:lnTo>
                <a:lnTo>
                  <a:pt x="680357" y="120196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195" y="1367298"/>
            <a:ext cx="2736482" cy="38395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43147" y="1025847"/>
            <a:ext cx="2736482" cy="56882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Good News</a:t>
            </a:r>
            <a:endParaRPr lang="en-US" u="sng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Federal CAFÉ standards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OR Clean Fuels Program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Electric Carbon Intensity</a:t>
            </a:r>
          </a:p>
          <a:p>
            <a:pPr algn="ctr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Car Manufacturer Actions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Most Local Plans on track through 2020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(road growth, parking)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Transit Funding (HB2017)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Tailwinds</a:t>
            </a:r>
            <a:endParaRPr lang="en-US" u="sng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Car </a:t>
            </a:r>
            <a:r>
              <a:rPr lang="en-US" dirty="0">
                <a:solidFill>
                  <a:schemeClr val="tx1"/>
                </a:solidFill>
              </a:rPr>
              <a:t>share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 TNCs</a:t>
            </a:r>
          </a:p>
          <a:p>
            <a:pPr algn="ctr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Bike/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Ped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 Electrics</a:t>
            </a:r>
          </a:p>
          <a:p>
            <a:pPr algn="ctr"/>
            <a:endParaRPr lang="en-US" u="sng" dirty="0">
              <a:solidFill>
                <a:schemeClr val="tx1"/>
              </a:solidFill>
            </a:endParaRPr>
          </a:p>
          <a:p>
            <a:pPr algn="ctr"/>
            <a:r>
              <a:rPr lang="en-US" u="sng" dirty="0">
                <a:solidFill>
                  <a:schemeClr val="tx1"/>
                </a:solidFill>
              </a:rPr>
              <a:t>Headwinds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Population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Economy/Income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Fuel Price &amp; Pricing Policy</a:t>
            </a:r>
          </a:p>
          <a:p>
            <a:pPr algn="ctr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Consumer Choices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8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8706" y="0"/>
            <a:ext cx="12230705" cy="8611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83" y="1216869"/>
            <a:ext cx="5146441" cy="264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en-US" dirty="0" smtClean="0"/>
              <a:t>2015 Status: Restraining Forces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1825568"/>
            <a:ext cx="2587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n"/>
            </a:pPr>
            <a:r>
              <a:rPr lang="en-US" sz="2400" dirty="0"/>
              <a:t>Lower gas prices</a:t>
            </a:r>
          </a:p>
          <a:p>
            <a:r>
              <a:rPr lang="en-US" sz="2400" dirty="0"/>
              <a:t>     Higher Incomes</a:t>
            </a:r>
          </a:p>
          <a:p>
            <a:r>
              <a:rPr lang="en-US" sz="2400" dirty="0"/>
              <a:t>     (2005$)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6546" y="11144"/>
            <a:ext cx="915234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Plans &amp; Trends vs. STS Vision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Near Term Restraining Forces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6581" y="1897103"/>
            <a:ext cx="142875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93206" y="2051573"/>
            <a:ext cx="142875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50481" y="1719168"/>
            <a:ext cx="142875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298056" y="1795368"/>
            <a:ext cx="142875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060056" y="1672319"/>
            <a:ext cx="142875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421617" y="1643550"/>
            <a:ext cx="200026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50301" y="3827986"/>
            <a:ext cx="1815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/>
              </a:rPr>
              <a:t> 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/>
              <a:t>Older </a:t>
            </a:r>
            <a:r>
              <a:rPr lang="en-US" sz="2400" dirty="0"/>
              <a:t>cars</a:t>
            </a:r>
          </a:p>
        </p:txBody>
      </p:sp>
      <p:pic>
        <p:nvPicPr>
          <p:cNvPr id="34" name="Picture 4" descr="Image result for large su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61739"/>
            <a:ext cx="3728363" cy="18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045020" y="4196314"/>
            <a:ext cx="346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n"/>
            </a:pPr>
            <a:r>
              <a:rPr lang="en-US" sz="2400" dirty="0"/>
              <a:t>More SUVs and trucks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20593" r="7517" b="10058"/>
          <a:stretch/>
        </p:blipFill>
        <p:spPr>
          <a:xfrm>
            <a:off x="7051705" y="4890022"/>
            <a:ext cx="2813435" cy="131468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128297" y="4245436"/>
            <a:ext cx="441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/>
              </a:rPr>
              <a:t> </a:t>
            </a:r>
            <a:r>
              <a:rPr lang="en-US" sz="2400" dirty="0"/>
              <a:t>Few no/low carbon vehicles yet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3363" y="1206528"/>
            <a:ext cx="1228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chemeClr val="accent6"/>
                </a:solidFill>
              </a:rPr>
              <a:t>Headwinds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3319" y="3394225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accent6"/>
                </a:solidFill>
              </a:rPr>
              <a:t>Consumer Choices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 animBg="1"/>
      <p:bldP spid="30" grpId="0" animBg="1"/>
      <p:bldP spid="32" grpId="0" animBg="1"/>
      <p:bldP spid="31" grpId="0"/>
      <p:bldP spid="35" grpId="0"/>
      <p:bldP spid="3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-38706" y="0"/>
            <a:ext cx="12230705" cy="8611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88" y="3657421"/>
            <a:ext cx="8698068" cy="314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-2731" r="49899" b="-69"/>
          <a:stretch/>
        </p:blipFill>
        <p:spPr bwMode="auto">
          <a:xfrm>
            <a:off x="2879088" y="3569505"/>
            <a:ext cx="4349034" cy="32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r="51696"/>
          <a:stretch/>
        </p:blipFill>
        <p:spPr bwMode="auto">
          <a:xfrm>
            <a:off x="2786560" y="1534260"/>
            <a:ext cx="4204692" cy="174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4242" r="3259"/>
          <a:stretch/>
        </p:blipFill>
        <p:spPr bwMode="auto">
          <a:xfrm>
            <a:off x="2786561" y="1608160"/>
            <a:ext cx="8883125" cy="166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4971" y="0"/>
            <a:ext cx="9173029" cy="8382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Synergistic effect on Vehicle Mix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6905" y="779384"/>
            <a:ext cx="480383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Plans &amp; Trends Scenario			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>
              <a:spcBef>
                <a:spcPts val="1200"/>
              </a:spcBef>
            </a:pPr>
            <a:endParaRPr lang="en-US" dirty="0"/>
          </a:p>
          <a:p>
            <a:r>
              <a:rPr lang="en-US" dirty="0"/>
              <a:t>Vehicle Sales Mix   (Federal CAFÉ, ZEV/LEV)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2093" y="5399316"/>
            <a:ext cx="980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ZEV</a:t>
            </a:r>
          </a:p>
          <a:p>
            <a:pPr algn="ctr"/>
            <a:r>
              <a:rPr lang="en-US" dirty="0"/>
              <a:t>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9413" y="854800"/>
            <a:ext cx="19957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 STS Scenario</a:t>
            </a:r>
          </a:p>
          <a:p>
            <a:r>
              <a:rPr lang="en-US" dirty="0"/>
              <a:t>8-year Average Age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07387" y="1163959"/>
            <a:ext cx="216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year Average </a:t>
            </a:r>
            <a:r>
              <a:rPr lang="en-US" dirty="0" smtClean="0"/>
              <a:t>Age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675899" y="3778924"/>
            <a:ext cx="3374" cy="116680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9696860" y="5308784"/>
            <a:ext cx="2487" cy="116094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clipground.com/images/truck-clipart-silhouette-18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28126" r="-1132" b="28211"/>
          <a:stretch/>
        </p:blipFill>
        <p:spPr bwMode="auto">
          <a:xfrm>
            <a:off x="86264" y="5238012"/>
            <a:ext cx="2603833" cy="113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7" y="3477881"/>
            <a:ext cx="1793936" cy="179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5608" y="3623095"/>
            <a:ext cx="1670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Light Truck/SUV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701395" y="4216208"/>
            <a:ext cx="7850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2015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2050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2128" y="2691441"/>
            <a:ext cx="207034" cy="1984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2128" y="2401019"/>
            <a:ext cx="207034" cy="1984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2128" y="2110596"/>
            <a:ext cx="207034" cy="1984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2128" y="1820173"/>
            <a:ext cx="207034" cy="1984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52423" y="1716657"/>
            <a:ext cx="1318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</a:t>
            </a:r>
          </a:p>
          <a:p>
            <a:r>
              <a:rPr lang="en-US" dirty="0" smtClean="0"/>
              <a:t>Plug-in EV</a:t>
            </a:r>
          </a:p>
          <a:p>
            <a:r>
              <a:rPr lang="en-US" dirty="0" smtClean="0"/>
              <a:t>Hybrid</a:t>
            </a:r>
          </a:p>
          <a:p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4838" y="1457865"/>
            <a:ext cx="130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Powertrains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nth xmlns="d7f10592-6afc-4e49-b3ee-7ac0e12b4ce3">June</Month>
    <Year xmlns="d7f10592-6afc-4e49-b3ee-7ac0e12b4ce3">2017</Year>
    <Draft_x0020_or_x0020_Final xmlns="d7f10592-6afc-4e49-b3ee-7ac0e12b4ce3">Final</Draft_x0020_or_x0020_Final>
    <Document_type xmlns="d7f10592-6afc-4e49-b3ee-7ac0e12b4ce3">PowerPoint presentations</Document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3BB71EFFE804FA96E474E570144B3" ma:contentTypeVersion="4" ma:contentTypeDescription="Create a new document." ma:contentTypeScope="" ma:versionID="710ff23731b636ba19d9aced1624232f">
  <xsd:schema xmlns:xsd="http://www.w3.org/2001/XMLSchema" xmlns:xs="http://www.w3.org/2001/XMLSchema" xmlns:p="http://schemas.microsoft.com/office/2006/metadata/properties" xmlns:ns2="d7f10592-6afc-4e49-b3ee-7ac0e12b4ce3" targetNamespace="http://schemas.microsoft.com/office/2006/metadata/properties" ma:root="true" ma:fieldsID="c4f9f3c5e1747b34b90c25e4a7d8562c" ns2:_="">
    <xsd:import namespace="d7f10592-6afc-4e49-b3ee-7ac0e12b4ce3"/>
    <xsd:element name="properties">
      <xsd:complexType>
        <xsd:sequence>
          <xsd:element name="documentManagement">
            <xsd:complexType>
              <xsd:all>
                <xsd:element ref="ns2:Document_type" minOccurs="0"/>
                <xsd:element ref="ns2:Year" minOccurs="0"/>
                <xsd:element ref="ns2:Month" minOccurs="0"/>
                <xsd:element ref="ns2:Draft_x0020_or_x0020_Fin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10592-6afc-4e49-b3ee-7ac0e12b4ce3" elementFormDefault="qualified">
    <xsd:import namespace="http://schemas.microsoft.com/office/2006/documentManagement/types"/>
    <xsd:import namespace="http://schemas.microsoft.com/office/infopath/2007/PartnerControls"/>
    <xsd:element name="Document_type" ma:index="8" nillable="true" ma:displayName="Document_type" ma:description="Type of OTC document" ma:format="Dropdown" ma:internalName="Document_type">
      <xsd:simpleType>
        <xsd:restriction base="dms:Choice">
          <xsd:enumeration value="Agenda"/>
          <xsd:enumeration value="Correspondence"/>
          <xsd:enumeration value="Policies"/>
          <xsd:enumeration value="PowerPoint presentations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</xsd:restriction>
      </xsd:simpleType>
    </xsd:element>
    <xsd:element name="Month" ma:index="10" nillable="true" ma:displayName="Month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Draft_x0020_or_x0020_Final" ma:index="11" nillable="true" ma:displayName="Draft or Final" ma:format="Dropdown" ma:internalName="Draft_x0020_or_x0020_Final">
      <xsd:simpleType>
        <xsd:restriction base="dms:Choice">
          <xsd:enumeration value="Draft"/>
          <xsd:enumeration value="Final"/>
          <xsd:enumeration value="Edit"/>
          <xsd:enumeration value="Travis to Edit"/>
          <xsd:enumeration value="Tom to Edit"/>
          <xsd:enumeration value="Joanna to Edit"/>
          <xsd:enumeration value="Ready for Signatur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E7551C-FC84-4946-A6B0-6C85D2EF626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7f10592-6afc-4e49-b3ee-7ac0e12b4ce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7C67D2-A222-4C18-AF29-76852804C9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7EA6AF-1FB7-4671-8BB5-DB74A1498D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f10592-6afc-4e49-b3ee-7ac0e12b4c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27732</TotalTime>
  <Words>971</Words>
  <Application>Microsoft Office PowerPoint</Application>
  <PresentationFormat>Custom</PresentationFormat>
  <Paragraphs>293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Statewide Transportation          Strategy</vt:lpstr>
      <vt:lpstr>Statewide Transportation Strategy (STS)</vt:lpstr>
      <vt:lpstr>Strategic Tool Developed</vt:lpstr>
      <vt:lpstr>STS 2050 Visioning Process</vt:lpstr>
      <vt:lpstr>2013 STS Report</vt:lpstr>
      <vt:lpstr>   STS Implementation Progress</vt:lpstr>
      <vt:lpstr>Percent Change in GHG Emissions from 1990</vt:lpstr>
      <vt:lpstr>2015 Status: Restraining Forces</vt:lpstr>
      <vt:lpstr>Synergistic effect on Vehicle Mix</vt:lpstr>
      <vt:lpstr>Gap to reach STS Vision</vt:lpstr>
      <vt:lpstr>Potential STS-Monitoring</vt:lpstr>
      <vt:lpstr>  Questions?</vt:lpstr>
    </vt:vector>
  </TitlesOfParts>
  <Company>Oregon 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CMAQ Program</dc:title>
  <dc:creator>PEITHMAN Susan</dc:creator>
  <cp:lastModifiedBy>Tara Weidner</cp:lastModifiedBy>
  <cp:revision>353</cp:revision>
  <cp:lastPrinted>2019-05-29T19:57:22Z</cp:lastPrinted>
  <dcterms:created xsi:type="dcterms:W3CDTF">2017-02-21T02:03:37Z</dcterms:created>
  <dcterms:modified xsi:type="dcterms:W3CDTF">2019-06-04T15:26:48Z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0x01010047D3BB71EFFE804FA96E474E570144B3</vt:lpwstr>
  </property>
</Properties>
</file>